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3.xml" ContentType="application/vnd.openxmlformats-officedocument.presentationml.tags+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256" r:id="rId2"/>
    <p:sldId id="257" r:id="rId3"/>
    <p:sldId id="258" r:id="rId4"/>
    <p:sldId id="285" r:id="rId5"/>
    <p:sldId id="286" r:id="rId6"/>
    <p:sldId id="259" r:id="rId7"/>
    <p:sldId id="287" r:id="rId8"/>
    <p:sldId id="288" r:id="rId9"/>
    <p:sldId id="291" r:id="rId10"/>
    <p:sldId id="292" r:id="rId11"/>
    <p:sldId id="293" r:id="rId12"/>
    <p:sldId id="294" r:id="rId13"/>
    <p:sldId id="290" r:id="rId14"/>
    <p:sldId id="289" r:id="rId15"/>
    <p:sldId id="295" r:id="rId16"/>
    <p:sldId id="266" r:id="rId17"/>
    <p:sldId id="263" r:id="rId18"/>
    <p:sldId id="300" r:id="rId19"/>
    <p:sldId id="299" r:id="rId20"/>
    <p:sldId id="297" r:id="rId21"/>
    <p:sldId id="302" r:id="rId22"/>
    <p:sldId id="298" r:id="rId23"/>
    <p:sldId id="303" r:id="rId24"/>
    <p:sldId id="304" r:id="rId25"/>
    <p:sldId id="310" r:id="rId26"/>
    <p:sldId id="305" r:id="rId27"/>
    <p:sldId id="306" r:id="rId28"/>
    <p:sldId id="307" r:id="rId29"/>
    <p:sldId id="309" r:id="rId30"/>
    <p:sldId id="308" r:id="rId31"/>
    <p:sldId id="311" r:id="rId32"/>
    <p:sldId id="312" r:id="rId33"/>
    <p:sldId id="330" r:id="rId34"/>
    <p:sldId id="331" r:id="rId35"/>
    <p:sldId id="271" r:id="rId36"/>
    <p:sldId id="332" r:id="rId37"/>
    <p:sldId id="333" r:id="rId38"/>
    <p:sldId id="334" r:id="rId39"/>
    <p:sldId id="335" r:id="rId40"/>
    <p:sldId id="336" r:id="rId41"/>
    <p:sldId id="337" r:id="rId42"/>
    <p:sldId id="338" r:id="rId43"/>
    <p:sldId id="320" r:id="rId44"/>
    <p:sldId id="321" r:id="rId45"/>
    <p:sldId id="322" r:id="rId46"/>
    <p:sldId id="323" r:id="rId47"/>
    <p:sldId id="343" r:id="rId48"/>
    <p:sldId id="344" r:id="rId49"/>
    <p:sldId id="345" r:id="rId50"/>
    <p:sldId id="346" r:id="rId51"/>
    <p:sldId id="347" r:id="rId52"/>
    <p:sldId id="348" r:id="rId53"/>
    <p:sldId id="262" r:id="rId54"/>
    <p:sldId id="349" r:id="rId55"/>
    <p:sldId id="329" r:id="rId56"/>
    <p:sldId id="327" r:id="rId57"/>
  </p:sldIdLst>
  <p:sldSz cx="12192000" cy="6858000"/>
  <p:notesSz cx="6858000" cy="9144000"/>
  <p:custDataLst>
    <p:tags r:id="rId5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06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25" autoAdjust="0"/>
    <p:restoredTop sz="84062" autoAdjust="0"/>
  </p:normalViewPr>
  <p:slideViewPr>
    <p:cSldViewPr snapToGrid="0">
      <p:cViewPr varScale="1">
        <p:scale>
          <a:sx n="102" d="100"/>
          <a:sy n="102" d="100"/>
        </p:scale>
        <p:origin x="1232" y="192"/>
      </p:cViewPr>
      <p:guideLst>
        <p:guide orient="horz" pos="2160"/>
        <p:guide pos="3840"/>
      </p:guideLst>
    </p:cSldViewPr>
  </p:slideViewPr>
  <p:notesTextViewPr>
    <p:cViewPr>
      <p:scale>
        <a:sx n="1" d="1"/>
        <a:sy n="1" d="1"/>
      </p:scale>
      <p:origin x="0" y="0"/>
    </p:cViewPr>
  </p:notesTextViewPr>
  <p:sorterViewPr>
    <p:cViewPr>
      <p:scale>
        <a:sx n="1" d="1"/>
        <a:sy n="1" d="1"/>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gs" Target="tags/tag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png>
</file>

<file path=ppt/media/image31.jpeg>
</file>

<file path=ppt/media/image32.jpeg>
</file>

<file path=ppt/media/image33.jpeg>
</file>

<file path=ppt/media/image34.jpeg>
</file>

<file path=ppt/media/image35.png>
</file>

<file path=ppt/media/image36.png>
</file>

<file path=ppt/media/image37.png>
</file>

<file path=ppt/media/image38.png>
</file>

<file path=ppt/media/image39.jpeg>
</file>

<file path=ppt/media/image4.jpe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pn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0D3C5B-FF31-4020-8FEB-8B6B97398934}" type="datetimeFigureOut">
              <a:rPr lang="zh-CN" altLang="en-US" smtClean="0"/>
              <a:t>2022/5/18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E38D7F-A181-4E84-8731-28348FAE5DA8}" type="slidenum">
              <a:rPr lang="zh-CN" altLang="en-US" smtClean="0"/>
              <a:t>‹#›</a:t>
            </a:fld>
            <a:endParaRPr lang="zh-CN" altLang="en-US"/>
          </a:p>
        </p:txBody>
      </p:sp>
    </p:spTree>
    <p:extLst>
      <p:ext uri="{BB962C8B-B14F-4D97-AF65-F5344CB8AC3E}">
        <p14:creationId xmlns:p14="http://schemas.microsoft.com/office/powerpoint/2010/main" val="1940444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defRPr/>
            </a:pPr>
            <a:endParaRPr lang="zh-CN" altLang="en-US" dirty="0"/>
          </a:p>
        </p:txBody>
      </p:sp>
      <p:sp>
        <p:nvSpPr>
          <p:cNvPr id="4" name="灯片编号占位符 3"/>
          <p:cNvSpPr>
            <a:spLocks noGrp="1"/>
          </p:cNvSpPr>
          <p:nvPr>
            <p:ph type="sldNum" sz="quarter" idx="10"/>
          </p:nvPr>
        </p:nvSpPr>
        <p:spPr/>
        <p:txBody>
          <a:bodyPr/>
          <a:lstStyle/>
          <a:p>
            <a:fld id="{23E38D7F-A181-4E84-8731-28348FAE5DA8}" type="slidenum">
              <a:rPr lang="zh-CN" altLang="en-US" smtClean="0"/>
              <a:t>1</a:t>
            </a:fld>
            <a:endParaRPr lang="zh-CN" altLang="en-US"/>
          </a:p>
        </p:txBody>
      </p:sp>
    </p:spTree>
    <p:extLst>
      <p:ext uri="{BB962C8B-B14F-4D97-AF65-F5344CB8AC3E}">
        <p14:creationId xmlns:p14="http://schemas.microsoft.com/office/powerpoint/2010/main" val="44274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42</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43</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44</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45</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46</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47</a:t>
            </a:fld>
            <a:endParaRPr lang="zh-CN" altLang="en-US"/>
          </a:p>
        </p:txBody>
      </p:sp>
    </p:spTree>
    <p:extLst>
      <p:ext uri="{BB962C8B-B14F-4D97-AF65-F5344CB8AC3E}">
        <p14:creationId xmlns:p14="http://schemas.microsoft.com/office/powerpoint/2010/main" val="9358082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48</a:t>
            </a:fld>
            <a:endParaRPr lang="zh-CN" altLang="en-US"/>
          </a:p>
        </p:txBody>
      </p:sp>
    </p:spTree>
    <p:extLst>
      <p:ext uri="{BB962C8B-B14F-4D97-AF65-F5344CB8AC3E}">
        <p14:creationId xmlns:p14="http://schemas.microsoft.com/office/powerpoint/2010/main" val="302757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49</a:t>
            </a:fld>
            <a:endParaRPr lang="zh-CN" altLang="en-US"/>
          </a:p>
        </p:txBody>
      </p:sp>
    </p:spTree>
    <p:extLst>
      <p:ext uri="{BB962C8B-B14F-4D97-AF65-F5344CB8AC3E}">
        <p14:creationId xmlns:p14="http://schemas.microsoft.com/office/powerpoint/2010/main" val="306547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50</a:t>
            </a:fld>
            <a:endParaRPr lang="zh-CN" altLang="en-US"/>
          </a:p>
        </p:txBody>
      </p:sp>
    </p:spTree>
    <p:extLst>
      <p:ext uri="{BB962C8B-B14F-4D97-AF65-F5344CB8AC3E}">
        <p14:creationId xmlns:p14="http://schemas.microsoft.com/office/powerpoint/2010/main" val="6805341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51</a:t>
            </a:fld>
            <a:endParaRPr lang="zh-CN" altLang="en-US"/>
          </a:p>
        </p:txBody>
      </p:sp>
    </p:spTree>
    <p:extLst>
      <p:ext uri="{BB962C8B-B14F-4D97-AF65-F5344CB8AC3E}">
        <p14:creationId xmlns:p14="http://schemas.microsoft.com/office/powerpoint/2010/main" val="20477397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9</a:t>
            </a:fld>
            <a:endParaRPr lang="zh-CN" altLang="en-US"/>
          </a:p>
        </p:txBody>
      </p:sp>
    </p:spTree>
    <p:extLst>
      <p:ext uri="{BB962C8B-B14F-4D97-AF65-F5344CB8AC3E}">
        <p14:creationId xmlns:p14="http://schemas.microsoft.com/office/powerpoint/2010/main" val="3700366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52</a:t>
            </a:fld>
            <a:endParaRPr lang="zh-CN" altLang="en-US"/>
          </a:p>
        </p:txBody>
      </p:sp>
    </p:spTree>
    <p:extLst>
      <p:ext uri="{BB962C8B-B14F-4D97-AF65-F5344CB8AC3E}">
        <p14:creationId xmlns:p14="http://schemas.microsoft.com/office/powerpoint/2010/main" val="30010176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54</a:t>
            </a:fld>
            <a:endParaRPr lang="zh-CN" altLang="en-US"/>
          </a:p>
        </p:txBody>
      </p:sp>
    </p:spTree>
    <p:extLst>
      <p:ext uri="{BB962C8B-B14F-4D97-AF65-F5344CB8AC3E}">
        <p14:creationId xmlns:p14="http://schemas.microsoft.com/office/powerpoint/2010/main" val="610359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17</a:t>
            </a:fld>
            <a:endParaRPr lang="zh-CN" altLang="en-US"/>
          </a:p>
        </p:txBody>
      </p:sp>
    </p:spTree>
    <p:extLst>
      <p:ext uri="{BB962C8B-B14F-4D97-AF65-F5344CB8AC3E}">
        <p14:creationId xmlns:p14="http://schemas.microsoft.com/office/powerpoint/2010/main" val="4620868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19</a:t>
            </a:fld>
            <a:endParaRPr lang="zh-CN" altLang="en-US"/>
          </a:p>
        </p:txBody>
      </p:sp>
    </p:spTree>
    <p:extLst>
      <p:ext uri="{BB962C8B-B14F-4D97-AF65-F5344CB8AC3E}">
        <p14:creationId xmlns:p14="http://schemas.microsoft.com/office/powerpoint/2010/main" val="3750839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22</a:t>
            </a:fld>
            <a:endParaRPr lang="zh-CN" altLang="en-US"/>
          </a:p>
        </p:txBody>
      </p:sp>
    </p:spTree>
    <p:extLst>
      <p:ext uri="{BB962C8B-B14F-4D97-AF65-F5344CB8AC3E}">
        <p14:creationId xmlns:p14="http://schemas.microsoft.com/office/powerpoint/2010/main" val="1762279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34</a:t>
            </a:fld>
            <a:endParaRPr lang="zh-CN" altLang="en-US"/>
          </a:p>
        </p:txBody>
      </p:sp>
    </p:spTree>
    <p:extLst>
      <p:ext uri="{BB962C8B-B14F-4D97-AF65-F5344CB8AC3E}">
        <p14:creationId xmlns:p14="http://schemas.microsoft.com/office/powerpoint/2010/main" val="2351542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39</a:t>
            </a:fld>
            <a:endParaRPr lang="zh-CN" altLang="en-US"/>
          </a:p>
        </p:txBody>
      </p:sp>
    </p:spTree>
    <p:extLst>
      <p:ext uri="{BB962C8B-B14F-4D97-AF65-F5344CB8AC3E}">
        <p14:creationId xmlns:p14="http://schemas.microsoft.com/office/powerpoint/2010/main" val="24789654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40</a:t>
            </a:fld>
            <a:endParaRPr lang="zh-CN" altLang="en-US"/>
          </a:p>
        </p:txBody>
      </p:sp>
    </p:spTree>
    <p:extLst>
      <p:ext uri="{BB962C8B-B14F-4D97-AF65-F5344CB8AC3E}">
        <p14:creationId xmlns:p14="http://schemas.microsoft.com/office/powerpoint/2010/main" val="839309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3E38D7F-A181-4E84-8731-28348FAE5DA8}" type="slidenum">
              <a:rPr lang="zh-CN" altLang="en-US" smtClean="0"/>
              <a:t>41</a:t>
            </a:fld>
            <a:endParaRPr lang="zh-CN" altLang="en-US"/>
          </a:p>
        </p:txBody>
      </p:sp>
    </p:spTree>
    <p:extLst>
      <p:ext uri="{BB962C8B-B14F-4D97-AF65-F5344CB8AC3E}">
        <p14:creationId xmlns:p14="http://schemas.microsoft.com/office/powerpoint/2010/main" val="230724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112062986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2531507935"/>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1286075896"/>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113537134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51260256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1655485848"/>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3108538618"/>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2625145358"/>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550936908"/>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535501050"/>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FB2D8B0-0EF0-4D21-A7ED-620A3EA999B5}" type="datetimeFigureOut">
              <a:rPr lang="zh-CN" altLang="en-US" smtClean="0"/>
              <a:t>2022/5/18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B3F27E-FB63-40CA-9D20-F1B47CDD3FB9}" type="slidenum">
              <a:rPr lang="zh-CN" altLang="en-US" smtClean="0"/>
              <a:t>‹#›</a:t>
            </a:fld>
            <a:endParaRPr lang="zh-CN" altLang="en-US"/>
          </a:p>
        </p:txBody>
      </p:sp>
    </p:spTree>
    <p:extLst>
      <p:ext uri="{BB962C8B-B14F-4D97-AF65-F5344CB8AC3E}">
        <p14:creationId xmlns:p14="http://schemas.microsoft.com/office/powerpoint/2010/main" val="2709488526"/>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B2D8B0-0EF0-4D21-A7ED-620A3EA999B5}" type="datetimeFigureOut">
              <a:rPr lang="zh-CN" altLang="en-US" smtClean="0"/>
              <a:t>2022/5/18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B3F27E-FB63-40CA-9D20-F1B47CDD3FB9}" type="slidenum">
              <a:rPr lang="zh-CN" altLang="en-US" smtClean="0"/>
              <a:t>‹#›</a:t>
            </a:fld>
            <a:endParaRPr lang="zh-CN" altLang="en-US"/>
          </a:p>
        </p:txBody>
      </p:sp>
      <p:pic>
        <p:nvPicPr>
          <p:cNvPr id="7" name="图片 6"/>
          <p:cNvPicPr>
            <a:picLocks noChangeAspect="1"/>
          </p:cNvPicPr>
          <p:nvPr userDrawn="1"/>
        </p:nvPicPr>
        <p:blipFill>
          <a:blip r:embed="rId13"/>
          <a:stretch>
            <a:fillRect/>
          </a:stretch>
        </p:blipFill>
        <p:spPr>
          <a:xfrm>
            <a:off x="-529" y="-297"/>
            <a:ext cx="12193057" cy="6858594"/>
          </a:xfrm>
          <a:prstGeom prst="rect">
            <a:avLst/>
          </a:prstGeom>
        </p:spPr>
      </p:pic>
    </p:spTree>
    <p:extLst>
      <p:ext uri="{BB962C8B-B14F-4D97-AF65-F5344CB8AC3E}">
        <p14:creationId xmlns:p14="http://schemas.microsoft.com/office/powerpoint/2010/main" val="6470669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7.xml"/><Relationship Id="rId1" Type="http://schemas.openxmlformats.org/officeDocument/2006/relationships/tags" Target="../tags/tag5.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7.xml"/><Relationship Id="rId1" Type="http://schemas.openxmlformats.org/officeDocument/2006/relationships/tags" Target="../tags/tag6.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4.jpeg"/><Relationship Id="rId5" Type="http://schemas.openxmlformats.org/officeDocument/2006/relationships/image" Target="../media/image33.jpeg"/><Relationship Id="rId4" Type="http://schemas.openxmlformats.org/officeDocument/2006/relationships/image" Target="../media/image32.jpeg"/></Relationships>
</file>

<file path=ppt/slides/_rels/slide3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2.xml"/><Relationship Id="rId1" Type="http://schemas.openxmlformats.org/officeDocument/2006/relationships/tags" Target="../tags/tag11.xml"/><Relationship Id="rId4" Type="http://schemas.openxmlformats.org/officeDocument/2006/relationships/notesSlide" Target="../notesSlides/notesSlide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43.png"/></Relationships>
</file>

<file path=ppt/slides/_rels/slide49.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43.png"/><Relationship Id="rId4" Type="http://schemas.openxmlformats.org/officeDocument/2006/relationships/image" Target="../media/image4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notesSlide" Target="../notesSlides/notesSlide19.xml"/></Relationships>
</file>

<file path=ppt/slides/_rels/slide5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9827" y="4113259"/>
            <a:ext cx="10312347" cy="3459096"/>
          </a:xfrm>
          <a:prstGeom prst="rect">
            <a:avLst/>
          </a:prstGeom>
        </p:spPr>
      </p:pic>
      <p:sp>
        <p:nvSpPr>
          <p:cNvPr id="12" name="PA_文本框 8"/>
          <p:cNvSpPr txBox="1"/>
          <p:nvPr>
            <p:custDataLst>
              <p:tags r:id="rId1"/>
            </p:custDataLst>
          </p:nvPr>
        </p:nvSpPr>
        <p:spPr>
          <a:xfrm>
            <a:off x="1874041" y="389120"/>
            <a:ext cx="8221937" cy="2308324"/>
          </a:xfrm>
          <a:prstGeom prst="rect">
            <a:avLst/>
          </a:prstGeom>
          <a:noFill/>
        </p:spPr>
        <p:txBody>
          <a:bodyPr wrap="square" rtlCol="0">
            <a:spAutoFit/>
          </a:bodyPr>
          <a:lstStyle/>
          <a:p>
            <a:pPr algn="ctr"/>
            <a:r>
              <a:rPr lang="en" altLang="zh-CN" sz="4800" dirty="0">
                <a:solidFill>
                  <a:schemeClr val="tx1">
                    <a:lumMod val="95000"/>
                    <a:lumOff val="5000"/>
                  </a:schemeClr>
                </a:solidFill>
                <a:latin typeface="微软雅黑" panose="020B0503020204020204" pitchFamily="34" charset="-122"/>
                <a:ea typeface="微软雅黑" panose="020B0503020204020204" pitchFamily="34" charset="-122"/>
              </a:rPr>
              <a:t>Detection of Driver Distracted Behavior and Drowsy Driving</a:t>
            </a:r>
            <a:endParaRPr lang="zh-CN" altLang="en-US" sz="48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4" name="PA_文本框 23"/>
          <p:cNvSpPr txBox="1"/>
          <p:nvPr>
            <p:custDataLst>
              <p:tags r:id="rId2"/>
            </p:custDataLst>
          </p:nvPr>
        </p:nvSpPr>
        <p:spPr>
          <a:xfrm>
            <a:off x="3165610" y="2955645"/>
            <a:ext cx="5638798" cy="1077218"/>
          </a:xfrm>
          <a:prstGeom prst="rect">
            <a:avLst/>
          </a:prstGeom>
          <a:noFill/>
        </p:spPr>
        <p:txBody>
          <a:bodyPr wrap="square" rtlCol="0">
            <a:spAutoFit/>
          </a:bodyPr>
          <a:lstStyle/>
          <a:p>
            <a:pPr algn="ctr"/>
            <a:r>
              <a:rPr lang="en-US" altLang="zh-CN" sz="1600" b="1" dirty="0">
                <a:latin typeface="Segoe UI Light" panose="020B0502040204020203" pitchFamily="34" charset="0"/>
                <a:ea typeface="ＭＳ Ｐゴシック" charset="0"/>
                <a:cs typeface="Segoe UI Light" panose="020B0502040204020203" pitchFamily="34" charset="0"/>
                <a:sym typeface="Lato Regular" charset="0"/>
              </a:rPr>
              <a:t>Group 15</a:t>
            </a:r>
          </a:p>
          <a:p>
            <a:pPr algn="ctr"/>
            <a:r>
              <a:rPr lang="zh-CN" altLang="en-US" sz="1600" dirty="0">
                <a:latin typeface="Segoe UI Light" panose="020B0502040204020203" pitchFamily="34" charset="0"/>
                <a:ea typeface="ＭＳ Ｐゴシック" charset="0"/>
                <a:cs typeface="Segoe UI Light" panose="020B0502040204020203" pitchFamily="34" charset="0"/>
                <a:sym typeface="Lato Regular" charset="0"/>
              </a:rPr>
              <a:t>杨皓言 </a:t>
            </a:r>
            <a:r>
              <a:rPr lang="en-US" altLang="zh-CN" sz="1600" dirty="0">
                <a:latin typeface="Segoe UI Light" panose="020B0502040204020203" pitchFamily="34" charset="0"/>
                <a:ea typeface="ＭＳ Ｐゴシック" charset="0"/>
                <a:cs typeface="Segoe UI Light" panose="020B0502040204020203" pitchFamily="34" charset="0"/>
                <a:sym typeface="Lato Regular" charset="0"/>
              </a:rPr>
              <a:t>1930026145</a:t>
            </a:r>
          </a:p>
          <a:p>
            <a:pPr algn="ctr"/>
            <a:r>
              <a:rPr lang="zh-CN" altLang="en-US" sz="1600" dirty="0">
                <a:latin typeface="Segoe UI Light" panose="020B0502040204020203" pitchFamily="34" charset="0"/>
                <a:ea typeface="ＭＳ Ｐゴシック" charset="0"/>
                <a:cs typeface="Segoe UI Light" panose="020B0502040204020203" pitchFamily="34" charset="0"/>
                <a:sym typeface="Lato Regular" charset="0"/>
              </a:rPr>
              <a:t>覃逾鳌 </a:t>
            </a:r>
            <a:r>
              <a:rPr lang="en-US" altLang="zh-CN" sz="1600" dirty="0">
                <a:latin typeface="Segoe UI Light" panose="020B0502040204020203" pitchFamily="34" charset="0"/>
                <a:ea typeface="ＭＳ Ｐゴシック" charset="0"/>
                <a:cs typeface="Segoe UI Light" panose="020B0502040204020203" pitchFamily="34" charset="0"/>
                <a:sym typeface="Lato Regular" charset="0"/>
              </a:rPr>
              <a:t>1930026111</a:t>
            </a:r>
          </a:p>
          <a:p>
            <a:pPr algn="ctr"/>
            <a:r>
              <a:rPr lang="zh-CN" altLang="en-US" sz="1600" dirty="0">
                <a:latin typeface="Segoe UI Light" panose="020B0502040204020203" pitchFamily="34" charset="0"/>
                <a:ea typeface="ＭＳ Ｐゴシック" charset="0"/>
                <a:cs typeface="Segoe UI Light" panose="020B0502040204020203" pitchFamily="34" charset="0"/>
                <a:sym typeface="Lato Regular" charset="0"/>
              </a:rPr>
              <a:t>杨其润 </a:t>
            </a:r>
            <a:r>
              <a:rPr lang="en-US" altLang="zh-CN" sz="1600" dirty="0">
                <a:latin typeface="Segoe UI Light" panose="020B0502040204020203" pitchFamily="34" charset="0"/>
                <a:ea typeface="ＭＳ Ｐゴシック" charset="0"/>
                <a:cs typeface="Segoe UI Light" panose="020B0502040204020203" pitchFamily="34" charset="0"/>
                <a:sym typeface="Lato Regular" charset="0"/>
              </a:rPr>
              <a:t>1930026146</a:t>
            </a:r>
          </a:p>
        </p:txBody>
      </p:sp>
      <p:cxnSp>
        <p:nvCxnSpPr>
          <p:cNvPr id="15" name="PA_直接连接符 25"/>
          <p:cNvCxnSpPr/>
          <p:nvPr>
            <p:custDataLst>
              <p:tags r:id="rId3"/>
            </p:custDataLst>
          </p:nvPr>
        </p:nvCxnSpPr>
        <p:spPr>
          <a:xfrm>
            <a:off x="5757200" y="2875248"/>
            <a:ext cx="677601" cy="0"/>
          </a:xfrm>
          <a:prstGeom prst="line">
            <a:avLst/>
          </a:prstGeom>
          <a:ln w="12700">
            <a:solidFill>
              <a:srgbClr val="606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1683778"/>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8607845" y="2376844"/>
            <a:ext cx="3091607" cy="1655483"/>
          </a:xfrm>
          <a:prstGeom prst="rect">
            <a:avLst/>
          </a:prstGeom>
        </p:spPr>
        <p:txBody>
          <a:bodyPr vert="horz" lIns="91440" tIns="45720" rIns="91440" bIns="45720" rtlCol="0" anchor="b">
            <a:normAutofit lnSpcReduction="10000"/>
          </a:bodyPr>
          <a:lstStyle/>
          <a:p>
            <a:pPr algn="ctr">
              <a:lnSpc>
                <a:spcPct val="90000"/>
              </a:lnSpc>
              <a:spcBef>
                <a:spcPct val="0"/>
              </a:spcBef>
              <a:spcAft>
                <a:spcPts val="600"/>
              </a:spcAft>
            </a:pPr>
            <a:r>
              <a:rPr lang="en-US" altLang="zh-CN" sz="4000" dirty="0">
                <a:latin typeface="+mj-lt"/>
                <a:ea typeface="+mj-ea"/>
                <a:cs typeface="+mj-cs"/>
              </a:rPr>
              <a:t>C2</a:t>
            </a:r>
          </a:p>
          <a:p>
            <a:pPr algn="ctr">
              <a:lnSpc>
                <a:spcPct val="90000"/>
              </a:lnSpc>
              <a:spcBef>
                <a:spcPct val="0"/>
              </a:spcBef>
              <a:spcAft>
                <a:spcPts val="600"/>
              </a:spcAft>
            </a:pPr>
            <a:r>
              <a:rPr lang="en-US" altLang="zh-CN" sz="4000" dirty="0">
                <a:latin typeface="+mj-lt"/>
                <a:ea typeface="+mj-ea"/>
                <a:cs typeface="+mj-cs"/>
              </a:rPr>
              <a:t>Talking on the Phone</a:t>
            </a:r>
          </a:p>
        </p:txBody>
      </p:sp>
      <p:pic>
        <p:nvPicPr>
          <p:cNvPr id="11" name="图片 10" descr="汽车内部的人&#10;&#10;描述已自动生成">
            <a:extLst>
              <a:ext uri="{FF2B5EF4-FFF2-40B4-BE49-F238E27FC236}">
                <a16:creationId xmlns:a16="http://schemas.microsoft.com/office/drawing/2014/main" id="{703C0C80-76B5-9245-B1C4-5645D98720D8}"/>
              </a:ext>
            </a:extLst>
          </p:cNvPr>
          <p:cNvPicPr>
            <a:picLocks noChangeAspect="1"/>
          </p:cNvPicPr>
          <p:nvPr/>
        </p:nvPicPr>
        <p:blipFill rotWithShape="1">
          <a:blip r:embed="rId2">
            <a:extLst>
              <a:ext uri="{28A0092B-C50C-407E-A947-70E740481C1C}">
                <a14:useLocalDpi xmlns:a14="http://schemas.microsoft.com/office/drawing/2010/main" val="0"/>
              </a:ext>
            </a:extLst>
          </a:blip>
          <a:srcRect l="3362" r="1661"/>
          <a:stretch/>
        </p:blipFill>
        <p:spPr>
          <a:xfrm>
            <a:off x="20" y="431"/>
            <a:ext cx="8115280" cy="6408311"/>
          </a:xfrm>
          <a:prstGeom prst="rect">
            <a:avLst/>
          </a:prstGeom>
        </p:spPr>
      </p:pic>
      <p:sp>
        <p:nvSpPr>
          <p:cNvPr id="18" name="Rectangle 17">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63198515"/>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8505407" y="2376844"/>
            <a:ext cx="3091607" cy="1655483"/>
          </a:xfrm>
          <a:prstGeom prst="rect">
            <a:avLst/>
          </a:prstGeom>
        </p:spPr>
        <p:txBody>
          <a:bodyPr vert="horz" lIns="91440" tIns="45720" rIns="91440" bIns="45720" rtlCol="0" anchor="b">
            <a:normAutofit lnSpcReduction="10000"/>
          </a:bodyPr>
          <a:lstStyle/>
          <a:p>
            <a:pPr algn="ctr">
              <a:lnSpc>
                <a:spcPct val="90000"/>
              </a:lnSpc>
              <a:spcBef>
                <a:spcPct val="0"/>
              </a:spcBef>
              <a:spcAft>
                <a:spcPts val="600"/>
              </a:spcAft>
            </a:pPr>
            <a:r>
              <a:rPr lang="en" altLang="zh-CN" sz="4000" dirty="0">
                <a:latin typeface="+mj-lt"/>
                <a:ea typeface="+mj-ea"/>
                <a:cs typeface="+mj-cs"/>
              </a:rPr>
              <a:t>C3</a:t>
            </a:r>
          </a:p>
          <a:p>
            <a:pPr algn="ctr">
              <a:lnSpc>
                <a:spcPct val="90000"/>
              </a:lnSpc>
              <a:spcBef>
                <a:spcPct val="0"/>
              </a:spcBef>
              <a:spcAft>
                <a:spcPts val="600"/>
              </a:spcAft>
            </a:pPr>
            <a:r>
              <a:rPr lang="en" altLang="zh-CN" sz="4000" dirty="0">
                <a:latin typeface="+mj-lt"/>
                <a:ea typeface="+mj-ea"/>
                <a:cs typeface="+mj-cs"/>
              </a:rPr>
              <a:t>Operating the Radio</a:t>
            </a:r>
            <a:endParaRPr lang="en-US" altLang="zh-CN" sz="4000" dirty="0">
              <a:latin typeface="+mj-lt"/>
              <a:ea typeface="+mj-ea"/>
              <a:cs typeface="+mj-cs"/>
            </a:endParaRPr>
          </a:p>
        </p:txBody>
      </p:sp>
      <p:pic>
        <p:nvPicPr>
          <p:cNvPr id="11" name="图片 10" descr="图片包含 人, 汽车, 户外, 女人&#10;&#10;描述已自动生成">
            <a:extLst>
              <a:ext uri="{FF2B5EF4-FFF2-40B4-BE49-F238E27FC236}">
                <a16:creationId xmlns:a16="http://schemas.microsoft.com/office/drawing/2014/main" id="{DE00E069-46BD-C54F-A199-E553D4980F4B}"/>
              </a:ext>
            </a:extLst>
          </p:cNvPr>
          <p:cNvPicPr>
            <a:picLocks noChangeAspect="1"/>
          </p:cNvPicPr>
          <p:nvPr/>
        </p:nvPicPr>
        <p:blipFill rotWithShape="1">
          <a:blip r:embed="rId2">
            <a:extLst>
              <a:ext uri="{28A0092B-C50C-407E-A947-70E740481C1C}">
                <a14:useLocalDpi xmlns:a14="http://schemas.microsoft.com/office/drawing/2010/main" val="0"/>
              </a:ext>
            </a:extLst>
          </a:blip>
          <a:srcRect l="5022"/>
          <a:stretch/>
        </p:blipFill>
        <p:spPr>
          <a:xfrm>
            <a:off x="20" y="431"/>
            <a:ext cx="8115280" cy="6408311"/>
          </a:xfrm>
          <a:prstGeom prst="rect">
            <a:avLst/>
          </a:prstGeom>
        </p:spPr>
      </p:pic>
      <p:sp>
        <p:nvSpPr>
          <p:cNvPr id="18" name="Rectangle 17">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4998428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8607845" y="2376630"/>
            <a:ext cx="3091607" cy="165548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altLang="zh-CN" sz="4000" dirty="0">
                <a:latin typeface="+mj-lt"/>
                <a:ea typeface="+mj-ea"/>
                <a:cs typeface="+mj-cs"/>
              </a:rPr>
              <a:t>C4</a:t>
            </a:r>
          </a:p>
          <a:p>
            <a:pPr algn="ctr">
              <a:lnSpc>
                <a:spcPct val="90000"/>
              </a:lnSpc>
              <a:spcBef>
                <a:spcPct val="0"/>
              </a:spcBef>
              <a:spcAft>
                <a:spcPts val="600"/>
              </a:spcAft>
            </a:pPr>
            <a:r>
              <a:rPr lang="en-US" altLang="zh-CN" sz="4000" dirty="0">
                <a:latin typeface="+mj-lt"/>
                <a:ea typeface="+mj-ea"/>
                <a:cs typeface="+mj-cs"/>
              </a:rPr>
              <a:t>Drinking</a:t>
            </a:r>
          </a:p>
        </p:txBody>
      </p:sp>
      <p:pic>
        <p:nvPicPr>
          <p:cNvPr id="11" name="图片 10" descr="汽车座位上的人&#10;&#10;描述已自动生成">
            <a:extLst>
              <a:ext uri="{FF2B5EF4-FFF2-40B4-BE49-F238E27FC236}">
                <a16:creationId xmlns:a16="http://schemas.microsoft.com/office/drawing/2014/main" id="{12C6D166-06C4-E34C-8748-0A50F96A0078}"/>
              </a:ext>
            </a:extLst>
          </p:cNvPr>
          <p:cNvPicPr>
            <a:picLocks noChangeAspect="1"/>
          </p:cNvPicPr>
          <p:nvPr/>
        </p:nvPicPr>
        <p:blipFill rotWithShape="1">
          <a:blip r:embed="rId2">
            <a:extLst>
              <a:ext uri="{28A0092B-C50C-407E-A947-70E740481C1C}">
                <a14:useLocalDpi xmlns:a14="http://schemas.microsoft.com/office/drawing/2010/main" val="0"/>
              </a:ext>
            </a:extLst>
          </a:blip>
          <a:srcRect l="5022"/>
          <a:stretch/>
        </p:blipFill>
        <p:spPr>
          <a:xfrm>
            <a:off x="20" y="431"/>
            <a:ext cx="8115280" cy="6408311"/>
          </a:xfrm>
          <a:prstGeom prst="rect">
            <a:avLst/>
          </a:prstGeom>
        </p:spPr>
      </p:pic>
      <p:sp>
        <p:nvSpPr>
          <p:cNvPr id="18" name="Rectangle 17">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77964495"/>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8505407" y="2376844"/>
            <a:ext cx="3091607" cy="1655483"/>
          </a:xfrm>
          <a:prstGeom prst="rect">
            <a:avLst/>
          </a:prstGeom>
        </p:spPr>
        <p:txBody>
          <a:bodyPr vert="horz" lIns="91440" tIns="45720" rIns="91440" bIns="45720" rtlCol="0" anchor="b">
            <a:normAutofit lnSpcReduction="10000"/>
          </a:bodyPr>
          <a:lstStyle/>
          <a:p>
            <a:pPr algn="ctr">
              <a:lnSpc>
                <a:spcPct val="90000"/>
              </a:lnSpc>
              <a:spcBef>
                <a:spcPct val="0"/>
              </a:spcBef>
              <a:spcAft>
                <a:spcPts val="600"/>
              </a:spcAft>
            </a:pPr>
            <a:r>
              <a:rPr lang="en-US" altLang="zh-CN" sz="4000" dirty="0">
                <a:latin typeface="+mj-lt"/>
                <a:ea typeface="+mj-ea"/>
                <a:cs typeface="+mj-cs"/>
              </a:rPr>
              <a:t>C5</a:t>
            </a:r>
          </a:p>
          <a:p>
            <a:pPr algn="ctr">
              <a:lnSpc>
                <a:spcPct val="90000"/>
              </a:lnSpc>
              <a:spcBef>
                <a:spcPct val="0"/>
              </a:spcBef>
              <a:spcAft>
                <a:spcPts val="600"/>
              </a:spcAft>
            </a:pPr>
            <a:r>
              <a:rPr lang="en" altLang="zh-CN" sz="4000" dirty="0">
                <a:latin typeface="+mj-lt"/>
                <a:ea typeface="+mj-ea"/>
                <a:cs typeface="+mj-cs"/>
              </a:rPr>
              <a:t>Reaching Behind</a:t>
            </a:r>
            <a:endParaRPr lang="en-US" altLang="zh-CN" sz="4000" dirty="0">
              <a:latin typeface="+mj-lt"/>
              <a:ea typeface="+mj-ea"/>
              <a:cs typeface="+mj-cs"/>
            </a:endParaRPr>
          </a:p>
        </p:txBody>
      </p:sp>
      <p:pic>
        <p:nvPicPr>
          <p:cNvPr id="9" name="图片 8" descr="汽车的人&#10;&#10;描述已自动生成">
            <a:extLst>
              <a:ext uri="{FF2B5EF4-FFF2-40B4-BE49-F238E27FC236}">
                <a16:creationId xmlns:a16="http://schemas.microsoft.com/office/drawing/2014/main" id="{36136A3A-CDD3-2749-9529-9F27742D4553}"/>
              </a:ext>
            </a:extLst>
          </p:cNvPr>
          <p:cNvPicPr>
            <a:picLocks noChangeAspect="1"/>
          </p:cNvPicPr>
          <p:nvPr/>
        </p:nvPicPr>
        <p:blipFill rotWithShape="1">
          <a:blip r:embed="rId2">
            <a:extLst>
              <a:ext uri="{28A0092B-C50C-407E-A947-70E740481C1C}">
                <a14:useLocalDpi xmlns:a14="http://schemas.microsoft.com/office/drawing/2010/main" val="0"/>
              </a:ext>
            </a:extLst>
          </a:blip>
          <a:srcRect l="5022"/>
          <a:stretch/>
        </p:blipFill>
        <p:spPr>
          <a:xfrm>
            <a:off x="20" y="431"/>
            <a:ext cx="8115280" cy="6408311"/>
          </a:xfrm>
          <a:prstGeom prst="rect">
            <a:avLst/>
          </a:prstGeom>
        </p:spPr>
      </p:pic>
      <p:sp>
        <p:nvSpPr>
          <p:cNvPr id="16" name="Rectangle 15">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917394310"/>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8517933" y="2376844"/>
            <a:ext cx="3091607" cy="1655483"/>
          </a:xfrm>
          <a:prstGeom prst="rect">
            <a:avLst/>
          </a:prstGeom>
        </p:spPr>
        <p:txBody>
          <a:bodyPr vert="horz" lIns="91440" tIns="45720" rIns="91440" bIns="45720" rtlCol="0" anchor="b">
            <a:normAutofit lnSpcReduction="10000"/>
          </a:bodyPr>
          <a:lstStyle/>
          <a:p>
            <a:pPr algn="ctr">
              <a:lnSpc>
                <a:spcPct val="90000"/>
              </a:lnSpc>
              <a:spcBef>
                <a:spcPct val="0"/>
              </a:spcBef>
              <a:spcAft>
                <a:spcPts val="600"/>
              </a:spcAft>
            </a:pPr>
            <a:r>
              <a:rPr lang="en-US" altLang="zh-CN" sz="4000" dirty="0">
                <a:latin typeface="+mj-lt"/>
                <a:ea typeface="+mj-ea"/>
                <a:cs typeface="+mj-cs"/>
              </a:rPr>
              <a:t>C6</a:t>
            </a:r>
          </a:p>
          <a:p>
            <a:pPr algn="ctr">
              <a:lnSpc>
                <a:spcPct val="90000"/>
              </a:lnSpc>
              <a:spcBef>
                <a:spcPct val="0"/>
              </a:spcBef>
              <a:spcAft>
                <a:spcPts val="600"/>
              </a:spcAft>
            </a:pPr>
            <a:r>
              <a:rPr lang="en" altLang="zh-CN" sz="4000" dirty="0">
                <a:latin typeface="+mj-lt"/>
                <a:ea typeface="+mj-ea"/>
                <a:cs typeface="+mj-cs"/>
              </a:rPr>
              <a:t>Hair and Makeup</a:t>
            </a:r>
            <a:endParaRPr lang="en-US" altLang="zh-CN" sz="4000" dirty="0">
              <a:latin typeface="+mj-lt"/>
              <a:ea typeface="+mj-ea"/>
              <a:cs typeface="+mj-cs"/>
            </a:endParaRPr>
          </a:p>
        </p:txBody>
      </p:sp>
      <p:pic>
        <p:nvPicPr>
          <p:cNvPr id="9" name="图片 8" descr="汽车座位上的人&#10;&#10;描述已自动生成">
            <a:extLst>
              <a:ext uri="{FF2B5EF4-FFF2-40B4-BE49-F238E27FC236}">
                <a16:creationId xmlns:a16="http://schemas.microsoft.com/office/drawing/2014/main" id="{2174F01C-1BC1-F746-940A-4A395FB87B9E}"/>
              </a:ext>
            </a:extLst>
          </p:cNvPr>
          <p:cNvPicPr>
            <a:picLocks noChangeAspect="1"/>
          </p:cNvPicPr>
          <p:nvPr/>
        </p:nvPicPr>
        <p:blipFill rotWithShape="1">
          <a:blip r:embed="rId2">
            <a:extLst>
              <a:ext uri="{28A0092B-C50C-407E-A947-70E740481C1C}">
                <a14:useLocalDpi xmlns:a14="http://schemas.microsoft.com/office/drawing/2010/main" val="0"/>
              </a:ext>
            </a:extLst>
          </a:blip>
          <a:srcRect l="5022"/>
          <a:stretch/>
        </p:blipFill>
        <p:spPr>
          <a:xfrm>
            <a:off x="20" y="431"/>
            <a:ext cx="8115280" cy="6408311"/>
          </a:xfrm>
          <a:prstGeom prst="rect">
            <a:avLst/>
          </a:prstGeom>
        </p:spPr>
      </p:pic>
      <p:sp>
        <p:nvSpPr>
          <p:cNvPr id="16" name="Rectangle 15">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97795471"/>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8607845" y="2376844"/>
            <a:ext cx="3091607" cy="1655483"/>
          </a:xfrm>
          <a:prstGeom prst="rect">
            <a:avLst/>
          </a:prstGeom>
        </p:spPr>
        <p:txBody>
          <a:bodyPr vert="horz" lIns="91440" tIns="45720" rIns="91440" bIns="45720" rtlCol="0" anchor="b">
            <a:normAutofit lnSpcReduction="10000"/>
          </a:bodyPr>
          <a:lstStyle/>
          <a:p>
            <a:pPr algn="ctr">
              <a:lnSpc>
                <a:spcPct val="90000"/>
              </a:lnSpc>
              <a:spcBef>
                <a:spcPct val="0"/>
              </a:spcBef>
              <a:spcAft>
                <a:spcPts val="600"/>
              </a:spcAft>
            </a:pPr>
            <a:r>
              <a:rPr lang="en-US" altLang="zh-CN" sz="4000" dirty="0">
                <a:latin typeface="+mj-lt"/>
                <a:ea typeface="+mj-ea"/>
                <a:cs typeface="+mj-cs"/>
              </a:rPr>
              <a:t>C7</a:t>
            </a:r>
          </a:p>
          <a:p>
            <a:pPr algn="ctr">
              <a:lnSpc>
                <a:spcPct val="90000"/>
              </a:lnSpc>
              <a:spcBef>
                <a:spcPct val="0"/>
              </a:spcBef>
              <a:spcAft>
                <a:spcPts val="600"/>
              </a:spcAft>
            </a:pPr>
            <a:r>
              <a:rPr lang="en" altLang="zh-CN" sz="4000" dirty="0">
                <a:latin typeface="+mj-lt"/>
                <a:ea typeface="+mj-ea"/>
                <a:cs typeface="+mj-cs"/>
              </a:rPr>
              <a:t>Talking to Passenger</a:t>
            </a:r>
            <a:endParaRPr lang="en-US" altLang="zh-CN" sz="4000" dirty="0">
              <a:latin typeface="+mj-lt"/>
              <a:ea typeface="+mj-ea"/>
              <a:cs typeface="+mj-cs"/>
            </a:endParaRPr>
          </a:p>
        </p:txBody>
      </p:sp>
      <p:pic>
        <p:nvPicPr>
          <p:cNvPr id="9" name="图片 8" descr="汽车座位上的男人和女人&#10;&#10;描述已自动生成">
            <a:extLst>
              <a:ext uri="{FF2B5EF4-FFF2-40B4-BE49-F238E27FC236}">
                <a16:creationId xmlns:a16="http://schemas.microsoft.com/office/drawing/2014/main" id="{65F8A5C5-012B-2549-841C-8E292BFE178A}"/>
              </a:ext>
            </a:extLst>
          </p:cNvPr>
          <p:cNvPicPr>
            <a:picLocks noChangeAspect="1"/>
          </p:cNvPicPr>
          <p:nvPr/>
        </p:nvPicPr>
        <p:blipFill rotWithShape="1">
          <a:blip r:embed="rId2">
            <a:extLst>
              <a:ext uri="{28A0092B-C50C-407E-A947-70E740481C1C}">
                <a14:useLocalDpi xmlns:a14="http://schemas.microsoft.com/office/drawing/2010/main" val="0"/>
              </a:ext>
            </a:extLst>
          </a:blip>
          <a:srcRect r="5022"/>
          <a:stretch/>
        </p:blipFill>
        <p:spPr>
          <a:xfrm>
            <a:off x="20" y="431"/>
            <a:ext cx="8115280" cy="6408311"/>
          </a:xfrm>
          <a:prstGeom prst="rect">
            <a:avLst/>
          </a:prstGeom>
        </p:spPr>
      </p:pic>
      <p:sp>
        <p:nvSpPr>
          <p:cNvPr id="16" name="Rectangle 15">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22159513"/>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6777" y="216249"/>
            <a:ext cx="2470144" cy="769441"/>
          </a:xfrm>
          <a:prstGeom prst="rect">
            <a:avLst/>
          </a:prstGeom>
          <a:noFill/>
        </p:spPr>
        <p:txBody>
          <a:bodyPr wrap="square" rtlCol="0">
            <a:spAutoFit/>
          </a:bodyPr>
          <a:lstStyle/>
          <a:p>
            <a:r>
              <a:rPr lang="en-US" altLang="zh-CN" sz="4400" dirty="0">
                <a:latin typeface="+mj-lt"/>
                <a:ea typeface="+mj-ea"/>
                <a:cs typeface="+mj-cs"/>
              </a:rPr>
              <a:t>Models</a:t>
            </a:r>
            <a:endParaRPr lang="zh-CN" altLang="en-US" sz="4400" dirty="0">
              <a:latin typeface="+mj-lt"/>
              <a:ea typeface="+mj-ea"/>
              <a:cs typeface="+mj-cs"/>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Oval 9"/>
          <p:cNvSpPr/>
          <p:nvPr/>
        </p:nvSpPr>
        <p:spPr>
          <a:xfrm>
            <a:off x="2233984" y="2302787"/>
            <a:ext cx="1162219" cy="1128943"/>
          </a:xfrm>
          <a:prstGeom prst="ellipse">
            <a:avLst/>
          </a:prstGeom>
          <a:solidFill>
            <a:srgbClr val="606060"/>
          </a:solidFill>
          <a:ln w="0">
            <a:noFill/>
            <a:prstDash val="solid"/>
            <a:round/>
          </a:ln>
        </p:spPr>
        <p:txBody>
          <a:bodyPr vert="horz" wrap="square" lIns="91440" tIns="45720" rIns="91440" bIns="45720" numCol="1" anchor="t" anchorCtr="0" compatLnSpc="1">
            <a:prstTxWarp prst="textNoShape">
              <a:avLst/>
            </a:prstTxWarp>
          </a:bodyPr>
          <a:lstStyle/>
          <a:p>
            <a:endParaRPr lang="en-US">
              <a:solidFill>
                <a:srgbClr val="606060"/>
              </a:solidFill>
              <a:sym typeface="+mn-lt"/>
            </a:endParaRPr>
          </a:p>
        </p:txBody>
      </p:sp>
      <p:sp>
        <p:nvSpPr>
          <p:cNvPr id="9" name="Oval 33"/>
          <p:cNvSpPr/>
          <p:nvPr/>
        </p:nvSpPr>
        <p:spPr>
          <a:xfrm>
            <a:off x="7864903" y="2212374"/>
            <a:ext cx="1162219" cy="1128943"/>
          </a:xfrm>
          <a:prstGeom prst="ellipse">
            <a:avLst/>
          </a:prstGeom>
          <a:solidFill>
            <a:srgbClr val="606060"/>
          </a:solidFill>
          <a:ln w="0">
            <a:noFill/>
            <a:prstDash val="solid"/>
            <a:round/>
          </a:ln>
        </p:spPr>
        <p:txBody>
          <a:bodyPr vert="horz" wrap="square" lIns="91440" tIns="45720" rIns="91440" bIns="45720" numCol="1" anchor="t" anchorCtr="0" compatLnSpc="1">
            <a:prstTxWarp prst="textNoShape">
              <a:avLst/>
            </a:prstTxWarp>
          </a:bodyPr>
          <a:lstStyle/>
          <a:p>
            <a:endParaRPr lang="en-US">
              <a:solidFill>
                <a:srgbClr val="606060"/>
              </a:solidFill>
              <a:sym typeface="+mn-lt"/>
            </a:endParaRPr>
          </a:p>
        </p:txBody>
      </p:sp>
      <p:sp>
        <p:nvSpPr>
          <p:cNvPr id="15" name="TextBox 13"/>
          <p:cNvSpPr txBox="1"/>
          <p:nvPr/>
        </p:nvSpPr>
        <p:spPr>
          <a:xfrm>
            <a:off x="826777" y="3677708"/>
            <a:ext cx="3920521" cy="1083374"/>
          </a:xfrm>
          <a:prstGeom prst="rect">
            <a:avLst/>
          </a:prstGeom>
          <a:noFill/>
        </p:spPr>
        <p:txBody>
          <a:bodyPr wrap="square" lIns="0" tIns="0" rIns="0" bIns="0" rtlCol="0" anchor="t" anchorCtr="0">
            <a:spAutoFit/>
          </a:bodyPr>
          <a:lstStyle/>
          <a:p>
            <a:pPr algn="ctr" defTabSz="1216817">
              <a:spcBef>
                <a:spcPct val="20000"/>
              </a:spcBef>
              <a:defRPr/>
            </a:pPr>
            <a:r>
              <a:rPr lang="en-US" altLang="zh-CN" sz="3200" b="1" dirty="0">
                <a:latin typeface="Arial" panose="020B0604020202020204" pitchFamily="34" charset="0"/>
                <a:ea typeface="微软雅黑" panose="020B0503020204020204" pitchFamily="34" charset="-122"/>
                <a:sym typeface="Arial" panose="020B0604020202020204" pitchFamily="34" charset="0"/>
              </a:rPr>
              <a:t>SVM</a:t>
            </a:r>
          </a:p>
          <a:p>
            <a:pPr algn="ctr" defTabSz="1216817">
              <a:spcBef>
                <a:spcPct val="20000"/>
              </a:spcBef>
              <a:defRPr/>
            </a:pPr>
            <a:r>
              <a:rPr lang="en-US" altLang="zh-CN" sz="3200" b="1" dirty="0">
                <a:latin typeface="Arial" panose="020B0604020202020204" pitchFamily="34" charset="0"/>
                <a:ea typeface="微软雅黑" panose="020B0503020204020204" pitchFamily="34" charset="-122"/>
                <a:sym typeface="Arial" panose="020B0604020202020204" pitchFamily="34" charset="0"/>
              </a:rPr>
              <a:t>Logistic</a:t>
            </a:r>
            <a:r>
              <a:rPr lang="zh-CN" altLang="en-US" sz="3200" b="1" dirty="0">
                <a:latin typeface="Arial" panose="020B0604020202020204" pitchFamily="34" charset="0"/>
                <a:ea typeface="微软雅黑" panose="020B0503020204020204" pitchFamily="34" charset="-122"/>
                <a:sym typeface="Arial" panose="020B0604020202020204" pitchFamily="34" charset="0"/>
              </a:rPr>
              <a:t> </a:t>
            </a:r>
            <a:r>
              <a:rPr lang="en-US" altLang="zh-CN" sz="3200" b="1" dirty="0">
                <a:latin typeface="Arial" panose="020B0604020202020204" pitchFamily="34" charset="0"/>
                <a:ea typeface="微软雅黑" panose="020B0503020204020204" pitchFamily="34" charset="-122"/>
                <a:sym typeface="Arial" panose="020B0604020202020204" pitchFamily="34" charset="0"/>
              </a:rPr>
              <a:t>Regression</a:t>
            </a:r>
          </a:p>
        </p:txBody>
      </p:sp>
      <p:sp>
        <p:nvSpPr>
          <p:cNvPr id="18" name="TextBox 13"/>
          <p:cNvSpPr txBox="1"/>
          <p:nvPr/>
        </p:nvSpPr>
        <p:spPr>
          <a:xfrm>
            <a:off x="6254166" y="3659320"/>
            <a:ext cx="4383695" cy="1083374"/>
          </a:xfrm>
          <a:prstGeom prst="rect">
            <a:avLst/>
          </a:prstGeom>
          <a:noFill/>
        </p:spPr>
        <p:txBody>
          <a:bodyPr wrap="square" lIns="0" tIns="0" rIns="0" bIns="0" rtlCol="0" anchor="t" anchorCtr="0">
            <a:spAutoFit/>
          </a:bodyPr>
          <a:lstStyle/>
          <a:p>
            <a:pPr algn="ctr" defTabSz="1216817">
              <a:spcBef>
                <a:spcPct val="20000"/>
              </a:spcBef>
              <a:defRPr/>
            </a:pPr>
            <a:r>
              <a:rPr lang="en-US" altLang="zh-CN" sz="3200" b="1" dirty="0">
                <a:latin typeface="Arial" panose="020B0604020202020204" pitchFamily="34" charset="0"/>
                <a:ea typeface="微软雅黑" panose="020B0503020204020204" pitchFamily="34" charset="-122"/>
                <a:sym typeface="Arial" panose="020B0604020202020204" pitchFamily="34" charset="0"/>
              </a:rPr>
              <a:t>CNN</a:t>
            </a:r>
          </a:p>
          <a:p>
            <a:pPr algn="ctr" defTabSz="1216817">
              <a:spcBef>
                <a:spcPct val="20000"/>
              </a:spcBef>
              <a:defRPr/>
            </a:pPr>
            <a:r>
              <a:rPr lang="en-US" altLang="zh-CN" sz="3200" b="1" dirty="0">
                <a:latin typeface="Arial" panose="020B0604020202020204" pitchFamily="34" charset="0"/>
                <a:ea typeface="微软雅黑" panose="020B0503020204020204" pitchFamily="34" charset="-122"/>
                <a:sym typeface="Arial" panose="020B0604020202020204" pitchFamily="34" charset="0"/>
              </a:rPr>
              <a:t>Multiple CNN Stacking</a:t>
            </a:r>
          </a:p>
        </p:txBody>
      </p:sp>
      <p:sp>
        <p:nvSpPr>
          <p:cNvPr id="19" name="Shape 233"/>
          <p:cNvSpPr/>
          <p:nvPr/>
        </p:nvSpPr>
        <p:spPr>
          <a:xfrm>
            <a:off x="2486885" y="2538965"/>
            <a:ext cx="656417" cy="656586"/>
          </a:xfrm>
          <a:custGeom>
            <a:avLst/>
            <a:gdLst/>
            <a:ahLst/>
            <a:cxnLst/>
            <a:rect l="0" t="0" r="0" b="0"/>
            <a:pathLst>
              <a:path w="119999" h="119999" extrusionOk="0">
                <a:moveTo>
                  <a:pt x="59869" y="2082"/>
                </a:moveTo>
                <a:lnTo>
                  <a:pt x="59869" y="2082"/>
                </a:lnTo>
                <a:cubicBezTo>
                  <a:pt x="25249" y="2082"/>
                  <a:pt x="0" y="27592"/>
                  <a:pt x="0" y="62212"/>
                </a:cubicBezTo>
                <a:cubicBezTo>
                  <a:pt x="0" y="94490"/>
                  <a:pt x="27592" y="119739"/>
                  <a:pt x="59869" y="119739"/>
                </a:cubicBezTo>
                <a:cubicBezTo>
                  <a:pt x="94490" y="119739"/>
                  <a:pt x="119739" y="92147"/>
                  <a:pt x="119739" y="59869"/>
                </a:cubicBezTo>
                <a:cubicBezTo>
                  <a:pt x="119739" y="27592"/>
                  <a:pt x="92147" y="0"/>
                  <a:pt x="59869" y="2082"/>
                </a:cubicBezTo>
                <a:close/>
                <a:moveTo>
                  <a:pt x="59869" y="9110"/>
                </a:moveTo>
                <a:lnTo>
                  <a:pt x="59869" y="9110"/>
                </a:lnTo>
                <a:cubicBezTo>
                  <a:pt x="66637" y="9110"/>
                  <a:pt x="75748" y="11453"/>
                  <a:pt x="83036" y="13796"/>
                </a:cubicBezTo>
                <a:cubicBezTo>
                  <a:pt x="75748" y="27592"/>
                  <a:pt x="75748" y="27592"/>
                  <a:pt x="75748" y="27592"/>
                </a:cubicBezTo>
                <a:cubicBezTo>
                  <a:pt x="71583" y="25249"/>
                  <a:pt x="64295" y="25249"/>
                  <a:pt x="59869" y="25249"/>
                </a:cubicBezTo>
                <a:cubicBezTo>
                  <a:pt x="52841" y="25249"/>
                  <a:pt x="48156" y="25249"/>
                  <a:pt x="43731" y="27592"/>
                </a:cubicBezTo>
                <a:cubicBezTo>
                  <a:pt x="36702" y="13796"/>
                  <a:pt x="36702" y="13796"/>
                  <a:pt x="36702" y="13796"/>
                </a:cubicBezTo>
                <a:cubicBezTo>
                  <a:pt x="43731" y="11453"/>
                  <a:pt x="50498" y="9110"/>
                  <a:pt x="59869" y="9110"/>
                </a:cubicBezTo>
                <a:close/>
                <a:moveTo>
                  <a:pt x="27592" y="76008"/>
                </a:moveTo>
                <a:lnTo>
                  <a:pt x="27592" y="76008"/>
                </a:lnTo>
                <a:cubicBezTo>
                  <a:pt x="13796" y="85119"/>
                  <a:pt x="13796" y="85119"/>
                  <a:pt x="13796" y="85119"/>
                </a:cubicBezTo>
                <a:cubicBezTo>
                  <a:pt x="9110" y="78351"/>
                  <a:pt x="9110" y="68980"/>
                  <a:pt x="9110" y="62212"/>
                </a:cubicBezTo>
                <a:cubicBezTo>
                  <a:pt x="6767" y="53101"/>
                  <a:pt x="9110" y="43470"/>
                  <a:pt x="13796" y="36702"/>
                </a:cubicBezTo>
                <a:cubicBezTo>
                  <a:pt x="27592" y="43470"/>
                  <a:pt x="27592" y="43470"/>
                  <a:pt x="27592" y="43470"/>
                </a:cubicBezTo>
                <a:cubicBezTo>
                  <a:pt x="25249" y="48156"/>
                  <a:pt x="22906" y="55184"/>
                  <a:pt x="22906" y="59869"/>
                </a:cubicBezTo>
                <a:cubicBezTo>
                  <a:pt x="22906" y="66898"/>
                  <a:pt x="25249" y="71323"/>
                  <a:pt x="27592" y="76008"/>
                </a:cubicBezTo>
                <a:close/>
                <a:moveTo>
                  <a:pt x="59869" y="112711"/>
                </a:moveTo>
                <a:lnTo>
                  <a:pt x="59869" y="112711"/>
                </a:lnTo>
                <a:cubicBezTo>
                  <a:pt x="50498" y="112711"/>
                  <a:pt x="43731" y="110629"/>
                  <a:pt x="36702" y="105943"/>
                </a:cubicBezTo>
                <a:cubicBezTo>
                  <a:pt x="43731" y="92147"/>
                  <a:pt x="43731" y="92147"/>
                  <a:pt x="43731" y="92147"/>
                </a:cubicBezTo>
                <a:cubicBezTo>
                  <a:pt x="48156" y="94490"/>
                  <a:pt x="52841" y="96832"/>
                  <a:pt x="59869" y="96832"/>
                </a:cubicBezTo>
                <a:cubicBezTo>
                  <a:pt x="64295" y="96832"/>
                  <a:pt x="71583" y="94490"/>
                  <a:pt x="75748" y="92147"/>
                </a:cubicBezTo>
                <a:cubicBezTo>
                  <a:pt x="83036" y="105943"/>
                  <a:pt x="83036" y="105943"/>
                  <a:pt x="83036" y="105943"/>
                </a:cubicBezTo>
                <a:cubicBezTo>
                  <a:pt x="75748" y="110629"/>
                  <a:pt x="69240" y="112711"/>
                  <a:pt x="59869" y="112711"/>
                </a:cubicBezTo>
                <a:close/>
                <a:moveTo>
                  <a:pt x="59869" y="89804"/>
                </a:moveTo>
                <a:lnTo>
                  <a:pt x="59869" y="89804"/>
                </a:lnTo>
                <a:cubicBezTo>
                  <a:pt x="43731" y="89804"/>
                  <a:pt x="32277" y="76008"/>
                  <a:pt x="32277" y="59869"/>
                </a:cubicBezTo>
                <a:cubicBezTo>
                  <a:pt x="32277" y="43470"/>
                  <a:pt x="43731" y="32017"/>
                  <a:pt x="59869" y="32017"/>
                </a:cubicBezTo>
                <a:cubicBezTo>
                  <a:pt x="75748" y="32017"/>
                  <a:pt x="87462" y="43470"/>
                  <a:pt x="87462" y="59869"/>
                </a:cubicBezTo>
                <a:cubicBezTo>
                  <a:pt x="87462" y="76008"/>
                  <a:pt x="75748" y="89804"/>
                  <a:pt x="59869" y="89804"/>
                </a:cubicBezTo>
                <a:close/>
                <a:moveTo>
                  <a:pt x="92147" y="76008"/>
                </a:moveTo>
                <a:lnTo>
                  <a:pt x="92147" y="76008"/>
                </a:lnTo>
                <a:cubicBezTo>
                  <a:pt x="94490" y="71323"/>
                  <a:pt x="96832" y="66898"/>
                  <a:pt x="96832" y="59869"/>
                </a:cubicBezTo>
                <a:cubicBezTo>
                  <a:pt x="96832" y="55184"/>
                  <a:pt x="94490" y="48156"/>
                  <a:pt x="92147" y="43470"/>
                </a:cubicBezTo>
                <a:cubicBezTo>
                  <a:pt x="105943" y="36702"/>
                  <a:pt x="105943" y="36702"/>
                  <a:pt x="105943" y="36702"/>
                </a:cubicBezTo>
                <a:cubicBezTo>
                  <a:pt x="108286" y="43470"/>
                  <a:pt x="110629" y="50759"/>
                  <a:pt x="110629" y="59869"/>
                </a:cubicBezTo>
                <a:cubicBezTo>
                  <a:pt x="110629" y="68980"/>
                  <a:pt x="108286" y="76008"/>
                  <a:pt x="105943" y="85119"/>
                </a:cubicBezTo>
                <a:lnTo>
                  <a:pt x="92147" y="76008"/>
                </a:lnTo>
                <a:close/>
              </a:path>
            </a:pathLst>
          </a:custGeom>
          <a:solidFill>
            <a:schemeClr val="lt1"/>
          </a:solidFill>
          <a:ln>
            <a:noFill/>
          </a:ln>
        </p:spPr>
        <p:txBody>
          <a:bodyPr lIns="45700" tIns="22850" rIns="45700" bIns="22850" anchor="ctr" anchorCtr="0">
            <a:noAutofit/>
          </a:bodyPr>
          <a:lstStyle/>
          <a:p>
            <a:endParaRPr>
              <a:solidFill>
                <a:srgbClr val="606060"/>
              </a:solidFill>
              <a:cs typeface="+mn-ea"/>
              <a:sym typeface="+mn-lt"/>
            </a:endParaRPr>
          </a:p>
        </p:txBody>
      </p:sp>
      <p:sp>
        <p:nvSpPr>
          <p:cNvPr id="21" name="Shape 235"/>
          <p:cNvSpPr/>
          <p:nvPr/>
        </p:nvSpPr>
        <p:spPr>
          <a:xfrm>
            <a:off x="8130334" y="2461083"/>
            <a:ext cx="631361" cy="631526"/>
          </a:xfrm>
          <a:custGeom>
            <a:avLst/>
            <a:gdLst/>
            <a:ahLst/>
            <a:cxnLst/>
            <a:rect l="0" t="0" r="0" b="0"/>
            <a:pathLst>
              <a:path w="119999" h="119999" extrusionOk="0">
                <a:moveTo>
                  <a:pt x="107837" y="14324"/>
                </a:moveTo>
                <a:lnTo>
                  <a:pt x="107837" y="14324"/>
                </a:lnTo>
                <a:cubicBezTo>
                  <a:pt x="100540" y="14324"/>
                  <a:pt x="100540" y="14324"/>
                  <a:pt x="100540" y="14324"/>
                </a:cubicBezTo>
                <a:cubicBezTo>
                  <a:pt x="100540" y="26486"/>
                  <a:pt x="100540" y="26486"/>
                  <a:pt x="100540" y="26486"/>
                </a:cubicBezTo>
                <a:cubicBezTo>
                  <a:pt x="79189" y="26486"/>
                  <a:pt x="79189" y="26486"/>
                  <a:pt x="79189" y="26486"/>
                </a:cubicBezTo>
                <a:cubicBezTo>
                  <a:pt x="79189" y="14324"/>
                  <a:pt x="79189" y="14324"/>
                  <a:pt x="79189" y="14324"/>
                </a:cubicBezTo>
                <a:cubicBezTo>
                  <a:pt x="40810" y="14324"/>
                  <a:pt x="40810" y="14324"/>
                  <a:pt x="40810" y="14324"/>
                </a:cubicBezTo>
                <a:cubicBezTo>
                  <a:pt x="40810" y="26486"/>
                  <a:pt x="40810" y="26486"/>
                  <a:pt x="40810" y="26486"/>
                </a:cubicBezTo>
                <a:cubicBezTo>
                  <a:pt x="19189" y="26486"/>
                  <a:pt x="19189" y="26486"/>
                  <a:pt x="19189" y="26486"/>
                </a:cubicBezTo>
                <a:cubicBezTo>
                  <a:pt x="19189" y="14324"/>
                  <a:pt x="19189" y="14324"/>
                  <a:pt x="19189" y="14324"/>
                </a:cubicBezTo>
                <a:cubicBezTo>
                  <a:pt x="12162" y="14324"/>
                  <a:pt x="12162" y="14324"/>
                  <a:pt x="12162" y="14324"/>
                </a:cubicBezTo>
                <a:cubicBezTo>
                  <a:pt x="4864" y="14324"/>
                  <a:pt x="0" y="19189"/>
                  <a:pt x="0" y="26486"/>
                </a:cubicBezTo>
                <a:cubicBezTo>
                  <a:pt x="0" y="107837"/>
                  <a:pt x="0" y="107837"/>
                  <a:pt x="0" y="107837"/>
                </a:cubicBezTo>
                <a:cubicBezTo>
                  <a:pt x="0" y="114864"/>
                  <a:pt x="4864" y="119729"/>
                  <a:pt x="12162" y="119729"/>
                </a:cubicBezTo>
                <a:cubicBezTo>
                  <a:pt x="107837" y="119729"/>
                  <a:pt x="107837" y="119729"/>
                  <a:pt x="107837" y="119729"/>
                </a:cubicBezTo>
                <a:cubicBezTo>
                  <a:pt x="114864" y="119729"/>
                  <a:pt x="119729" y="114864"/>
                  <a:pt x="119729" y="107837"/>
                </a:cubicBezTo>
                <a:cubicBezTo>
                  <a:pt x="119729" y="26486"/>
                  <a:pt x="119729" y="26486"/>
                  <a:pt x="119729" y="26486"/>
                </a:cubicBezTo>
                <a:cubicBezTo>
                  <a:pt x="119729" y="19189"/>
                  <a:pt x="114864" y="14324"/>
                  <a:pt x="107837" y="14324"/>
                </a:cubicBezTo>
                <a:close/>
                <a:moveTo>
                  <a:pt x="107837" y="107837"/>
                </a:moveTo>
                <a:lnTo>
                  <a:pt x="107837" y="107837"/>
                </a:lnTo>
                <a:cubicBezTo>
                  <a:pt x="12162" y="107837"/>
                  <a:pt x="12162" y="107837"/>
                  <a:pt x="12162" y="107837"/>
                </a:cubicBezTo>
                <a:cubicBezTo>
                  <a:pt x="12162" y="52972"/>
                  <a:pt x="12162" y="52972"/>
                  <a:pt x="12162" y="52972"/>
                </a:cubicBezTo>
                <a:cubicBezTo>
                  <a:pt x="107837" y="52972"/>
                  <a:pt x="107837" y="52972"/>
                  <a:pt x="107837" y="52972"/>
                </a:cubicBezTo>
                <a:lnTo>
                  <a:pt x="107837" y="107837"/>
                </a:lnTo>
                <a:close/>
                <a:moveTo>
                  <a:pt x="33513" y="0"/>
                </a:moveTo>
                <a:lnTo>
                  <a:pt x="33513" y="0"/>
                </a:lnTo>
                <a:cubicBezTo>
                  <a:pt x="24054" y="0"/>
                  <a:pt x="24054" y="0"/>
                  <a:pt x="24054" y="0"/>
                </a:cubicBezTo>
                <a:cubicBezTo>
                  <a:pt x="24054" y="24054"/>
                  <a:pt x="24054" y="24054"/>
                  <a:pt x="24054" y="24054"/>
                </a:cubicBezTo>
                <a:cubicBezTo>
                  <a:pt x="33513" y="24054"/>
                  <a:pt x="33513" y="24054"/>
                  <a:pt x="33513" y="24054"/>
                </a:cubicBezTo>
                <a:lnTo>
                  <a:pt x="33513" y="0"/>
                </a:lnTo>
                <a:close/>
                <a:moveTo>
                  <a:pt x="95675" y="0"/>
                </a:moveTo>
                <a:lnTo>
                  <a:pt x="95675" y="0"/>
                </a:lnTo>
                <a:cubicBezTo>
                  <a:pt x="86216" y="0"/>
                  <a:pt x="86216" y="0"/>
                  <a:pt x="86216" y="0"/>
                </a:cubicBezTo>
                <a:cubicBezTo>
                  <a:pt x="86216" y="24054"/>
                  <a:pt x="86216" y="24054"/>
                  <a:pt x="86216" y="24054"/>
                </a:cubicBezTo>
                <a:cubicBezTo>
                  <a:pt x="95675" y="24054"/>
                  <a:pt x="95675" y="24054"/>
                  <a:pt x="95675" y="24054"/>
                </a:cubicBezTo>
                <a:lnTo>
                  <a:pt x="95675" y="0"/>
                </a:lnTo>
                <a:close/>
              </a:path>
            </a:pathLst>
          </a:custGeom>
          <a:solidFill>
            <a:schemeClr val="lt1"/>
          </a:solidFill>
          <a:ln>
            <a:noFill/>
          </a:ln>
        </p:spPr>
        <p:txBody>
          <a:bodyPr lIns="45700" tIns="22850" rIns="45700" bIns="22850" anchor="ctr" anchorCtr="0">
            <a:noAutofit/>
          </a:bodyPr>
          <a:lstStyle/>
          <a:p>
            <a:endParaRPr>
              <a:solidFill>
                <a:srgbClr val="606060"/>
              </a:solidFill>
              <a:cs typeface="+mn-ea"/>
              <a:sym typeface="+mn-lt"/>
            </a:endParaRPr>
          </a:p>
        </p:txBody>
      </p:sp>
    </p:spTree>
    <p:extLst>
      <p:ext uri="{BB962C8B-B14F-4D97-AF65-F5344CB8AC3E}">
        <p14:creationId xmlns:p14="http://schemas.microsoft.com/office/powerpoint/2010/main" val="2447115008"/>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4" name="Rectangle 47">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638882" y="227380"/>
            <a:ext cx="10909640" cy="1249394"/>
          </a:xfrm>
          <a:prstGeom prst="rect">
            <a:avLst/>
          </a:prstGeom>
        </p:spPr>
        <p:txBody>
          <a:bodyPr vert="horz" lIns="91440" tIns="45720" rIns="91440" bIns="45720" rtlCol="0" anchor="ctr">
            <a:normAutofit fontScale="70000" lnSpcReduction="20000"/>
          </a:bodyPr>
          <a:lstStyle/>
          <a:p>
            <a:pPr algn="ctr">
              <a:lnSpc>
                <a:spcPct val="90000"/>
              </a:lnSpc>
              <a:spcBef>
                <a:spcPct val="0"/>
              </a:spcBef>
              <a:spcAft>
                <a:spcPts val="600"/>
              </a:spcAft>
            </a:pPr>
            <a:r>
              <a:rPr lang="en-US" altLang="zh-CN" sz="6600" kern="1200" dirty="0">
                <a:solidFill>
                  <a:schemeClr val="tx1"/>
                </a:solidFill>
                <a:latin typeface="+mj-lt"/>
                <a:ea typeface="+mj-ea"/>
                <a:cs typeface="+mj-cs"/>
              </a:rPr>
              <a:t>SVM</a:t>
            </a:r>
          </a:p>
          <a:p>
            <a:pPr algn="ctr">
              <a:lnSpc>
                <a:spcPct val="90000"/>
              </a:lnSpc>
              <a:spcBef>
                <a:spcPct val="0"/>
              </a:spcBef>
              <a:spcAft>
                <a:spcPts val="600"/>
              </a:spcAft>
            </a:pPr>
            <a:r>
              <a:rPr lang="en-US" altLang="zh-CN" sz="6600" kern="1200" dirty="0">
                <a:solidFill>
                  <a:schemeClr val="tx1"/>
                </a:solidFill>
                <a:latin typeface="+mj-lt"/>
                <a:ea typeface="+mj-ea"/>
                <a:cs typeface="+mj-cs"/>
              </a:rPr>
              <a:t>Logistic Regression</a:t>
            </a:r>
          </a:p>
        </p:txBody>
      </p:sp>
      <p:sp>
        <p:nvSpPr>
          <p:cNvPr id="65"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64566" y="45706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a:extLst>
              <a:ext uri="{FF2B5EF4-FFF2-40B4-BE49-F238E27FC236}">
                <a16:creationId xmlns:a16="http://schemas.microsoft.com/office/drawing/2014/main" id="{7FD518F4-7549-3B4C-A83A-1B8A4FC5E702}"/>
              </a:ext>
            </a:extLst>
          </p:cNvPr>
          <p:cNvSpPr txBox="1"/>
          <p:nvPr/>
        </p:nvSpPr>
        <p:spPr>
          <a:xfrm>
            <a:off x="5122937" y="2383856"/>
            <a:ext cx="2242368" cy="584775"/>
          </a:xfrm>
          <a:prstGeom prst="rect">
            <a:avLst/>
          </a:prstGeom>
          <a:noFill/>
        </p:spPr>
        <p:txBody>
          <a:bodyPr wrap="square" rtlCol="0">
            <a:spAutoFit/>
          </a:bodyPr>
          <a:lstStyle/>
          <a:p>
            <a:r>
              <a:rPr kumimoji="1" lang="en-US" altLang="zh-CN" sz="3200" dirty="0"/>
              <a:t>Flow Chart</a:t>
            </a:r>
            <a:endParaRPr kumimoji="1" lang="zh-CN" altLang="en-US" sz="3200" dirty="0"/>
          </a:p>
        </p:txBody>
      </p:sp>
      <p:pic>
        <p:nvPicPr>
          <p:cNvPr id="66" name="图片 65" descr="手机屏幕截图&#10;&#10;低可信度描述已自动生成">
            <a:extLst>
              <a:ext uri="{FF2B5EF4-FFF2-40B4-BE49-F238E27FC236}">
                <a16:creationId xmlns:a16="http://schemas.microsoft.com/office/drawing/2014/main" id="{1D9D21E2-03C2-EE45-8D40-689B002CEF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203292"/>
            <a:ext cx="10512547" cy="1734571"/>
          </a:xfrm>
          <a:prstGeom prst="rect">
            <a:avLst/>
          </a:prstGeom>
        </p:spPr>
      </p:pic>
    </p:spTree>
    <p:extLst>
      <p:ext uri="{BB962C8B-B14F-4D97-AF65-F5344CB8AC3E}">
        <p14:creationId xmlns:p14="http://schemas.microsoft.com/office/powerpoint/2010/main" val="617044413"/>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3047" y="153995"/>
            <a:ext cx="7100876" cy="769441"/>
          </a:xfrm>
          <a:prstGeom prst="rect">
            <a:avLst/>
          </a:prstGeom>
          <a:noFill/>
        </p:spPr>
        <p:txBody>
          <a:bodyPr wrap="square" rtlCol="0">
            <a:spAutoFit/>
          </a:bodyPr>
          <a:lstStyle/>
          <a:p>
            <a:r>
              <a:rPr lang="en-US" altLang="zh-CN" sz="4400" dirty="0">
                <a:latin typeface="+mj-lt"/>
                <a:ea typeface="+mj-ea"/>
                <a:cs typeface="+mj-cs"/>
              </a:rPr>
              <a:t>HOG</a:t>
            </a:r>
            <a:r>
              <a:rPr lang="zh-CN" altLang="en-US" sz="4400" dirty="0">
                <a:latin typeface="+mj-lt"/>
                <a:ea typeface="+mj-ea"/>
                <a:cs typeface="+mj-cs"/>
              </a:rPr>
              <a:t> </a:t>
            </a:r>
            <a:r>
              <a:rPr lang="en-US" altLang="zh-CN" sz="4400" dirty="0">
                <a:latin typeface="+mj-lt"/>
                <a:ea typeface="+mj-ea"/>
                <a:cs typeface="+mj-cs"/>
              </a:rPr>
              <a:t>Feature</a:t>
            </a:r>
            <a:r>
              <a:rPr lang="zh-CN" altLang="en-US" sz="4400" dirty="0">
                <a:latin typeface="+mj-lt"/>
                <a:ea typeface="+mj-ea"/>
                <a:cs typeface="+mj-cs"/>
              </a:rPr>
              <a:t> </a:t>
            </a:r>
            <a:r>
              <a:rPr lang="en-US" altLang="zh-CN" sz="4400" dirty="0">
                <a:latin typeface="+mj-lt"/>
                <a:ea typeface="+mj-ea"/>
                <a:cs typeface="+mj-cs"/>
              </a:rPr>
              <a:t>Extraction</a:t>
            </a:r>
            <a:endParaRPr lang="zh-CN" altLang="en-US" sz="4400" dirty="0">
              <a:latin typeface="+mj-lt"/>
              <a:ea typeface="+mj-ea"/>
              <a:cs typeface="+mj-cs"/>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170" name="Picture 2">
            <a:extLst>
              <a:ext uri="{FF2B5EF4-FFF2-40B4-BE49-F238E27FC236}">
                <a16:creationId xmlns:a16="http://schemas.microsoft.com/office/drawing/2014/main" id="{F4575032-0830-9F48-AA47-497C391B19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809" r="21507" b="6978"/>
          <a:stretch/>
        </p:blipFill>
        <p:spPr bwMode="auto">
          <a:xfrm>
            <a:off x="1579659" y="1624026"/>
            <a:ext cx="8617907" cy="999736"/>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75BC081D-DFA7-9045-9B7B-F588A6E592A3}"/>
              </a:ext>
            </a:extLst>
          </p:cNvPr>
          <p:cNvSpPr txBox="1"/>
          <p:nvPr/>
        </p:nvSpPr>
        <p:spPr>
          <a:xfrm>
            <a:off x="803046" y="3751121"/>
            <a:ext cx="10182279" cy="1810435"/>
          </a:xfrm>
          <a:prstGeom prst="rect">
            <a:avLst/>
          </a:prstGeom>
          <a:noFill/>
        </p:spPr>
        <p:txBody>
          <a:bodyPr wrap="square" rtlCol="0">
            <a:spAutoFit/>
          </a:bodyPr>
          <a:lstStyle/>
          <a:p>
            <a:r>
              <a:rPr kumimoji="1" lang="en" altLang="zh-CN" sz="2800" dirty="0"/>
              <a:t>The</a:t>
            </a:r>
            <a:r>
              <a:rPr kumimoji="1" lang="zh-CN" altLang="en-US" sz="2800" dirty="0"/>
              <a:t> </a:t>
            </a:r>
            <a:r>
              <a:rPr kumimoji="1" lang="en-US" altLang="zh-CN" sz="2800" dirty="0"/>
              <a:t>operation</a:t>
            </a:r>
            <a:r>
              <a:rPr kumimoji="1" lang="zh-CN" altLang="en-US" sz="2800" dirty="0"/>
              <a:t> </a:t>
            </a:r>
            <a:r>
              <a:rPr kumimoji="1" lang="en-US" altLang="zh-CN" sz="2800" dirty="0"/>
              <a:t>c</a:t>
            </a:r>
            <a:r>
              <a:rPr kumimoji="1" lang="en" altLang="zh-CN" sz="2800" dirty="0"/>
              <a:t>an reduce the effect of light and shadow on the image. This is helpful for the model to identify the driver‘s distracted behavior because the driver’s image will be different according to the road conditions and weather</a:t>
            </a:r>
            <a:r>
              <a:rPr kumimoji="1" lang="en-US" altLang="zh-CN" sz="2800" dirty="0"/>
              <a:t>.</a:t>
            </a:r>
            <a:endParaRPr kumimoji="1" lang="zh-CN" altLang="en-US" sz="2800" dirty="0"/>
          </a:p>
        </p:txBody>
      </p:sp>
      <p:sp>
        <p:nvSpPr>
          <p:cNvPr id="6" name="文本框 5">
            <a:extLst>
              <a:ext uri="{FF2B5EF4-FFF2-40B4-BE49-F238E27FC236}">
                <a16:creationId xmlns:a16="http://schemas.microsoft.com/office/drawing/2014/main" id="{80BB6D1C-DC14-D040-B8B9-ED35C43F92F7}"/>
              </a:ext>
            </a:extLst>
          </p:cNvPr>
          <p:cNvSpPr txBox="1"/>
          <p:nvPr/>
        </p:nvSpPr>
        <p:spPr>
          <a:xfrm>
            <a:off x="4704904" y="2845660"/>
            <a:ext cx="2367419" cy="461665"/>
          </a:xfrm>
          <a:prstGeom prst="rect">
            <a:avLst/>
          </a:prstGeom>
          <a:noFill/>
        </p:spPr>
        <p:txBody>
          <a:bodyPr wrap="square" rtlCol="0">
            <a:spAutoFit/>
          </a:bodyPr>
          <a:lstStyle/>
          <a:p>
            <a:r>
              <a:rPr lang="en-US" altLang="zh-CN" sz="2400" dirty="0"/>
              <a:t>HOG Process</a:t>
            </a:r>
            <a:endParaRPr kumimoji="1" lang="zh-CN" altLang="en-US" sz="2400" dirty="0"/>
          </a:p>
        </p:txBody>
      </p:sp>
    </p:spTree>
    <p:extLst>
      <p:ext uri="{BB962C8B-B14F-4D97-AF65-F5344CB8AC3E}">
        <p14:creationId xmlns:p14="http://schemas.microsoft.com/office/powerpoint/2010/main" val="134586461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743008C5-5698-F34B-91F1-1744CC5790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158" t="3726" r="1937" b="9317"/>
          <a:stretch/>
        </p:blipFill>
        <p:spPr bwMode="auto">
          <a:xfrm>
            <a:off x="460767" y="660991"/>
            <a:ext cx="3183062" cy="2404472"/>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148571EE-DB7B-6044-9CD0-2793BD17A5B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961" t="4288" r="2133" b="8756"/>
          <a:stretch/>
        </p:blipFill>
        <p:spPr bwMode="auto">
          <a:xfrm>
            <a:off x="4504469" y="660990"/>
            <a:ext cx="3183061" cy="2404471"/>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a:extLst>
              <a:ext uri="{FF2B5EF4-FFF2-40B4-BE49-F238E27FC236}">
                <a16:creationId xmlns:a16="http://schemas.microsoft.com/office/drawing/2014/main" id="{92FDFAF1-D2DD-0C4D-9A32-A644B5660D6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9931" t="3914" r="2164" b="9130"/>
          <a:stretch/>
        </p:blipFill>
        <p:spPr bwMode="auto">
          <a:xfrm>
            <a:off x="8668010" y="660990"/>
            <a:ext cx="3183063" cy="2404472"/>
          </a:xfrm>
          <a:prstGeom prst="rect">
            <a:avLst/>
          </a:prstGeom>
          <a:noFill/>
          <a:extLst>
            <a:ext uri="{909E8E84-426E-40DD-AFC4-6F175D3DCCD1}">
              <a14:hiddenFill xmlns:a14="http://schemas.microsoft.com/office/drawing/2010/main">
                <a:solidFill>
                  <a:srgbClr val="FFFFFF"/>
                </a:solidFill>
              </a14:hiddenFill>
            </a:ext>
          </a:extLst>
        </p:spPr>
      </p:pic>
      <p:sp>
        <p:nvSpPr>
          <p:cNvPr id="3" name="右箭头 2">
            <a:extLst>
              <a:ext uri="{FF2B5EF4-FFF2-40B4-BE49-F238E27FC236}">
                <a16:creationId xmlns:a16="http://schemas.microsoft.com/office/drawing/2014/main" id="{D142B72D-9C13-AF46-A557-A4F433BB38A7}"/>
              </a:ext>
            </a:extLst>
          </p:cNvPr>
          <p:cNvSpPr/>
          <p:nvPr/>
        </p:nvSpPr>
        <p:spPr>
          <a:xfrm>
            <a:off x="3817365" y="1725439"/>
            <a:ext cx="513567" cy="2755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右箭头 27">
            <a:extLst>
              <a:ext uri="{FF2B5EF4-FFF2-40B4-BE49-F238E27FC236}">
                <a16:creationId xmlns:a16="http://schemas.microsoft.com/office/drawing/2014/main" id="{7ACD3582-AD78-CB4C-8B39-C496450D9EE7}"/>
              </a:ext>
            </a:extLst>
          </p:cNvPr>
          <p:cNvSpPr/>
          <p:nvPr/>
        </p:nvSpPr>
        <p:spPr>
          <a:xfrm>
            <a:off x="7920986" y="1725439"/>
            <a:ext cx="513567" cy="2755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文本框 22">
            <a:extLst>
              <a:ext uri="{FF2B5EF4-FFF2-40B4-BE49-F238E27FC236}">
                <a16:creationId xmlns:a16="http://schemas.microsoft.com/office/drawing/2014/main" id="{A6C08192-03CF-774A-A5F9-696530EAF95A}"/>
              </a:ext>
            </a:extLst>
          </p:cNvPr>
          <p:cNvSpPr txBox="1"/>
          <p:nvPr/>
        </p:nvSpPr>
        <p:spPr>
          <a:xfrm>
            <a:off x="872126" y="3377042"/>
            <a:ext cx="2771703" cy="584775"/>
          </a:xfrm>
          <a:prstGeom prst="rect">
            <a:avLst/>
          </a:prstGeom>
          <a:noFill/>
        </p:spPr>
        <p:txBody>
          <a:bodyPr wrap="square" rtlCol="0">
            <a:spAutoFit/>
          </a:bodyPr>
          <a:lstStyle/>
          <a:p>
            <a:r>
              <a:rPr kumimoji="1" lang="en-US" altLang="zh-CN" sz="3200" dirty="0"/>
              <a:t>Input Image</a:t>
            </a:r>
            <a:endParaRPr kumimoji="1" lang="zh-CN" altLang="en-US" sz="3200" dirty="0"/>
          </a:p>
        </p:txBody>
      </p:sp>
      <p:sp>
        <p:nvSpPr>
          <p:cNvPr id="30" name="文本框 29">
            <a:extLst>
              <a:ext uri="{FF2B5EF4-FFF2-40B4-BE49-F238E27FC236}">
                <a16:creationId xmlns:a16="http://schemas.microsoft.com/office/drawing/2014/main" id="{1E1ED4BC-F2E9-1044-91B1-3D4EE4DBF62C}"/>
              </a:ext>
            </a:extLst>
          </p:cNvPr>
          <p:cNvSpPr txBox="1"/>
          <p:nvPr/>
        </p:nvSpPr>
        <p:spPr>
          <a:xfrm>
            <a:off x="5006960" y="3377042"/>
            <a:ext cx="2390384" cy="584775"/>
          </a:xfrm>
          <a:prstGeom prst="rect">
            <a:avLst/>
          </a:prstGeom>
          <a:noFill/>
        </p:spPr>
        <p:txBody>
          <a:bodyPr wrap="square" rtlCol="0">
            <a:spAutoFit/>
          </a:bodyPr>
          <a:lstStyle/>
          <a:p>
            <a:r>
              <a:rPr kumimoji="1" lang="en-US" altLang="zh-CN" sz="3200" dirty="0"/>
              <a:t>Gray Scale</a:t>
            </a:r>
            <a:endParaRPr kumimoji="1" lang="zh-CN" altLang="en-US" sz="3200" dirty="0"/>
          </a:p>
        </p:txBody>
      </p:sp>
      <p:sp>
        <p:nvSpPr>
          <p:cNvPr id="31" name="文本框 30">
            <a:extLst>
              <a:ext uri="{FF2B5EF4-FFF2-40B4-BE49-F238E27FC236}">
                <a16:creationId xmlns:a16="http://schemas.microsoft.com/office/drawing/2014/main" id="{70D13327-F4F6-744C-9FF9-AA581E5EED57}"/>
              </a:ext>
            </a:extLst>
          </p:cNvPr>
          <p:cNvSpPr txBox="1"/>
          <p:nvPr/>
        </p:nvSpPr>
        <p:spPr>
          <a:xfrm>
            <a:off x="9008935" y="3167324"/>
            <a:ext cx="2771703" cy="1077218"/>
          </a:xfrm>
          <a:prstGeom prst="rect">
            <a:avLst/>
          </a:prstGeom>
          <a:noFill/>
        </p:spPr>
        <p:txBody>
          <a:bodyPr wrap="square" rtlCol="0">
            <a:spAutoFit/>
          </a:bodyPr>
          <a:lstStyle/>
          <a:p>
            <a:r>
              <a:rPr kumimoji="1" lang="en-US" altLang="zh-CN" sz="3200" dirty="0"/>
              <a:t>HOG Feature Extraction </a:t>
            </a:r>
            <a:endParaRPr kumimoji="1" lang="zh-CN" altLang="en-US" sz="3200" dirty="0"/>
          </a:p>
        </p:txBody>
      </p:sp>
      <p:sp>
        <p:nvSpPr>
          <p:cNvPr id="32" name="右箭头 31">
            <a:extLst>
              <a:ext uri="{FF2B5EF4-FFF2-40B4-BE49-F238E27FC236}">
                <a16:creationId xmlns:a16="http://schemas.microsoft.com/office/drawing/2014/main" id="{F4181427-3C9C-DC4F-B4AF-C0373D19C07A}"/>
              </a:ext>
            </a:extLst>
          </p:cNvPr>
          <p:cNvSpPr/>
          <p:nvPr/>
        </p:nvSpPr>
        <p:spPr>
          <a:xfrm rot="5400000">
            <a:off x="9864971" y="4595248"/>
            <a:ext cx="513567" cy="2755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文本框 23">
            <a:extLst>
              <a:ext uri="{FF2B5EF4-FFF2-40B4-BE49-F238E27FC236}">
                <a16:creationId xmlns:a16="http://schemas.microsoft.com/office/drawing/2014/main" id="{76076750-557E-8349-A660-177EDE8855A2}"/>
              </a:ext>
            </a:extLst>
          </p:cNvPr>
          <p:cNvSpPr txBox="1"/>
          <p:nvPr/>
        </p:nvSpPr>
        <p:spPr>
          <a:xfrm>
            <a:off x="8686525" y="5277023"/>
            <a:ext cx="3626559" cy="1077218"/>
          </a:xfrm>
          <a:prstGeom prst="rect">
            <a:avLst/>
          </a:prstGeom>
          <a:noFill/>
        </p:spPr>
        <p:txBody>
          <a:bodyPr wrap="square" rtlCol="0">
            <a:spAutoFit/>
          </a:bodyPr>
          <a:lstStyle/>
          <a:p>
            <a:r>
              <a:rPr kumimoji="1" lang="en-US" altLang="zh-CN" sz="3200" dirty="0"/>
              <a:t>SVM/Logistic</a:t>
            </a:r>
            <a:r>
              <a:rPr kumimoji="1" lang="zh-CN" altLang="en-US" sz="3200" dirty="0"/>
              <a:t> </a:t>
            </a:r>
            <a:r>
              <a:rPr kumimoji="1" lang="en-US" altLang="zh-CN" sz="3200" dirty="0"/>
              <a:t>Regression Model</a:t>
            </a:r>
            <a:endParaRPr kumimoji="1" lang="zh-CN" altLang="en-US" sz="3200" dirty="0"/>
          </a:p>
        </p:txBody>
      </p:sp>
      <p:sp>
        <p:nvSpPr>
          <p:cNvPr id="34" name="右箭头 33">
            <a:extLst>
              <a:ext uri="{FF2B5EF4-FFF2-40B4-BE49-F238E27FC236}">
                <a16:creationId xmlns:a16="http://schemas.microsoft.com/office/drawing/2014/main" id="{514F066F-CB5A-AB42-8F7E-0BAEE1F174AB}"/>
              </a:ext>
            </a:extLst>
          </p:cNvPr>
          <p:cNvSpPr/>
          <p:nvPr/>
        </p:nvSpPr>
        <p:spPr>
          <a:xfrm rot="10800000">
            <a:off x="7783199" y="5677846"/>
            <a:ext cx="513567" cy="2755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文本框 34">
            <a:extLst>
              <a:ext uri="{FF2B5EF4-FFF2-40B4-BE49-F238E27FC236}">
                <a16:creationId xmlns:a16="http://schemas.microsoft.com/office/drawing/2014/main" id="{134707D4-FADA-2E4D-B848-800EB408170C}"/>
              </a:ext>
            </a:extLst>
          </p:cNvPr>
          <p:cNvSpPr txBox="1"/>
          <p:nvPr/>
        </p:nvSpPr>
        <p:spPr>
          <a:xfrm>
            <a:off x="5197934" y="5139237"/>
            <a:ext cx="2390384" cy="1077218"/>
          </a:xfrm>
          <a:prstGeom prst="rect">
            <a:avLst/>
          </a:prstGeom>
          <a:noFill/>
        </p:spPr>
        <p:txBody>
          <a:bodyPr wrap="square" rtlCol="0">
            <a:spAutoFit/>
          </a:bodyPr>
          <a:lstStyle/>
          <a:p>
            <a:r>
              <a:rPr kumimoji="1" lang="en-US" altLang="zh-CN" sz="3200" dirty="0"/>
              <a:t>Taking</a:t>
            </a:r>
            <a:r>
              <a:rPr kumimoji="1" lang="zh-CN" altLang="en-US" sz="3200" dirty="0"/>
              <a:t> </a:t>
            </a:r>
            <a:r>
              <a:rPr kumimoji="1" lang="en-US" altLang="zh-CN" sz="3200" dirty="0"/>
              <a:t>on the Phone</a:t>
            </a:r>
            <a:endParaRPr kumimoji="1" lang="zh-CN" altLang="en-US" sz="3200" dirty="0"/>
          </a:p>
        </p:txBody>
      </p:sp>
    </p:spTree>
    <p:extLst>
      <p:ext uri="{BB962C8B-B14F-4D97-AF65-F5344CB8AC3E}">
        <p14:creationId xmlns:p14="http://schemas.microsoft.com/office/powerpoint/2010/main" val="278503939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919475" y="1508763"/>
            <a:ext cx="9679424" cy="3840474"/>
          </a:xfrm>
          <a:prstGeom prst="rect">
            <a:avLst/>
          </a:prstGeom>
        </p:spPr>
      </p:pic>
      <p:sp>
        <p:nvSpPr>
          <p:cNvPr id="3" name="文本框 2"/>
          <p:cNvSpPr txBox="1"/>
          <p:nvPr/>
        </p:nvSpPr>
        <p:spPr>
          <a:xfrm>
            <a:off x="4506070" y="909896"/>
            <a:ext cx="2493119" cy="646331"/>
          </a:xfrm>
          <a:prstGeom prst="rect">
            <a:avLst/>
          </a:prstGeom>
          <a:noFill/>
        </p:spPr>
        <p:txBody>
          <a:bodyPr wrap="square" rtlCol="0">
            <a:spAutoFit/>
          </a:bodyPr>
          <a:lstStyle/>
          <a:p>
            <a:pPr algn="ctr"/>
            <a:r>
              <a:rPr lang="en-US" altLang="zh-CN" sz="3600" b="1" spc="600" dirty="0"/>
              <a:t>Content</a:t>
            </a:r>
            <a:endParaRPr lang="zh-CN" altLang="en-US" sz="3600" b="1" spc="600" dirty="0"/>
          </a:p>
        </p:txBody>
      </p:sp>
      <p:sp>
        <p:nvSpPr>
          <p:cNvPr id="4" name="文本框 3"/>
          <p:cNvSpPr txBox="1"/>
          <p:nvPr/>
        </p:nvSpPr>
        <p:spPr>
          <a:xfrm>
            <a:off x="6711099" y="2601089"/>
            <a:ext cx="3839515" cy="523220"/>
          </a:xfrm>
          <a:prstGeom prst="rect">
            <a:avLst/>
          </a:prstGeom>
          <a:noFill/>
        </p:spPr>
        <p:txBody>
          <a:bodyPr wrap="square" rtlCol="0">
            <a:spAutoFit/>
          </a:bodyPr>
          <a:lstStyle/>
          <a:p>
            <a:pPr algn="ctr"/>
            <a:r>
              <a:rPr lang="en-US" altLang="zh-CN" sz="2800" dirty="0"/>
              <a:t>Part 01  /</a:t>
            </a:r>
            <a:r>
              <a:rPr lang="zh-CN" altLang="en-US" sz="2800" dirty="0"/>
              <a:t> </a:t>
            </a:r>
            <a:r>
              <a:rPr lang="en-US" altLang="zh-CN" sz="2800" dirty="0"/>
              <a:t>Introduction</a:t>
            </a:r>
            <a:endParaRPr lang="zh-CN" altLang="en-US" sz="2800" dirty="0"/>
          </a:p>
        </p:txBody>
      </p:sp>
      <p:sp>
        <p:nvSpPr>
          <p:cNvPr id="5" name="文本框 4"/>
          <p:cNvSpPr txBox="1"/>
          <p:nvPr/>
        </p:nvSpPr>
        <p:spPr>
          <a:xfrm>
            <a:off x="6763052" y="3351266"/>
            <a:ext cx="3735608" cy="954107"/>
          </a:xfrm>
          <a:prstGeom prst="rect">
            <a:avLst/>
          </a:prstGeom>
          <a:noFill/>
        </p:spPr>
        <p:txBody>
          <a:bodyPr wrap="square" rtlCol="0">
            <a:spAutoFit/>
          </a:bodyPr>
          <a:lstStyle/>
          <a:p>
            <a:pPr algn="ctr"/>
            <a:r>
              <a:rPr lang="en-US" altLang="zh-CN" sz="2800" dirty="0"/>
              <a:t>Part 02  /</a:t>
            </a:r>
            <a:r>
              <a:rPr lang="zh-CN" altLang="en-US" sz="2800" dirty="0"/>
              <a:t> </a:t>
            </a:r>
            <a:r>
              <a:rPr lang="en-US" altLang="zh-CN" sz="2800" dirty="0"/>
              <a:t>Detection</a:t>
            </a:r>
            <a:r>
              <a:rPr lang="zh-CN" altLang="en-US" sz="2800" dirty="0"/>
              <a:t> </a:t>
            </a:r>
            <a:r>
              <a:rPr lang="en-US" altLang="zh-CN" sz="2800" dirty="0"/>
              <a:t>of</a:t>
            </a:r>
            <a:r>
              <a:rPr lang="zh-CN" altLang="en-US" sz="2800" dirty="0"/>
              <a:t> </a:t>
            </a:r>
            <a:r>
              <a:rPr lang="en" altLang="zh-CN" sz="2800" dirty="0"/>
              <a:t>Distracted Behavior </a:t>
            </a:r>
            <a:endParaRPr lang="zh-CN" altLang="en-US" sz="2800" dirty="0"/>
          </a:p>
        </p:txBody>
      </p:sp>
      <p:sp>
        <p:nvSpPr>
          <p:cNvPr id="6" name="文本框 5"/>
          <p:cNvSpPr txBox="1"/>
          <p:nvPr/>
        </p:nvSpPr>
        <p:spPr>
          <a:xfrm>
            <a:off x="6711099" y="4418852"/>
            <a:ext cx="3839515" cy="954107"/>
          </a:xfrm>
          <a:prstGeom prst="rect">
            <a:avLst/>
          </a:prstGeom>
          <a:noFill/>
        </p:spPr>
        <p:txBody>
          <a:bodyPr wrap="square" rtlCol="0">
            <a:spAutoFit/>
          </a:bodyPr>
          <a:lstStyle/>
          <a:p>
            <a:pPr algn="ctr"/>
            <a:r>
              <a:rPr lang="en-US" altLang="zh-CN" sz="2800" dirty="0"/>
              <a:t>Part 03  / Detection</a:t>
            </a:r>
            <a:r>
              <a:rPr lang="zh-CN" altLang="en-US" sz="2800" dirty="0"/>
              <a:t> </a:t>
            </a:r>
            <a:r>
              <a:rPr lang="en-US" altLang="zh-CN" sz="2800" dirty="0"/>
              <a:t>of</a:t>
            </a:r>
            <a:r>
              <a:rPr lang="en" altLang="zh-CN" sz="2800" dirty="0"/>
              <a:t> </a:t>
            </a:r>
            <a:r>
              <a:rPr lang="en" altLang="zh-CN" sz="2800" dirty="0">
                <a:latin typeface="微软雅黑" panose="020B0503020204020204" pitchFamily="34" charset="-122"/>
                <a:ea typeface="微软雅黑" panose="020B0503020204020204" pitchFamily="34" charset="-122"/>
              </a:rPr>
              <a:t>Drowsy Driving</a:t>
            </a:r>
            <a:endParaRPr lang="zh-CN" altLang="en-US" sz="2800" dirty="0"/>
          </a:p>
        </p:txBody>
      </p:sp>
      <p:sp>
        <p:nvSpPr>
          <p:cNvPr id="7" name="文本框 6"/>
          <p:cNvSpPr txBox="1"/>
          <p:nvPr/>
        </p:nvSpPr>
        <p:spPr>
          <a:xfrm>
            <a:off x="6711099" y="5486439"/>
            <a:ext cx="3839515" cy="523220"/>
          </a:xfrm>
          <a:prstGeom prst="rect">
            <a:avLst/>
          </a:prstGeom>
          <a:noFill/>
        </p:spPr>
        <p:txBody>
          <a:bodyPr wrap="square" rtlCol="0">
            <a:spAutoFit/>
          </a:bodyPr>
          <a:lstStyle/>
          <a:p>
            <a:pPr algn="ctr"/>
            <a:r>
              <a:rPr lang="en-US" altLang="zh-CN" sz="2800" dirty="0"/>
              <a:t>Part 04  / Conclusion</a:t>
            </a:r>
            <a:endParaRPr lang="zh-CN" altLang="en-US" sz="2800" dirty="0"/>
          </a:p>
        </p:txBody>
      </p:sp>
      <p:cxnSp>
        <p:nvCxnSpPr>
          <p:cNvPr id="9" name="PA_直接连接符 25"/>
          <p:cNvCxnSpPr/>
          <p:nvPr>
            <p:custDataLst>
              <p:tags r:id="rId1"/>
            </p:custDataLst>
          </p:nvPr>
        </p:nvCxnSpPr>
        <p:spPr>
          <a:xfrm>
            <a:off x="6999189" y="2197561"/>
            <a:ext cx="585727" cy="0"/>
          </a:xfrm>
          <a:prstGeom prst="line">
            <a:avLst/>
          </a:prstGeom>
          <a:ln w="19050">
            <a:solidFill>
              <a:srgbClr val="606060"/>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rot="2700000">
            <a:off x="6795434" y="1702271"/>
            <a:ext cx="407203" cy="407203"/>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3195713"/>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文本框 40">
            <a:extLst>
              <a:ext uri="{FF2B5EF4-FFF2-40B4-BE49-F238E27FC236}">
                <a16:creationId xmlns:a16="http://schemas.microsoft.com/office/drawing/2014/main" id="{F7483E25-E143-2C4F-8767-C5EF25C2B5BA}"/>
              </a:ext>
            </a:extLst>
          </p:cNvPr>
          <p:cNvSpPr txBox="1"/>
          <p:nvPr/>
        </p:nvSpPr>
        <p:spPr>
          <a:xfrm>
            <a:off x="793003" y="-150158"/>
            <a:ext cx="10515600" cy="150588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altLang="zh-CN" sz="4400" dirty="0">
                <a:latin typeface="+mj-lt"/>
                <a:ea typeface="+mj-ea"/>
                <a:cs typeface="+mj-cs"/>
              </a:rPr>
              <a:t>Logistic Regression </a:t>
            </a:r>
            <a:r>
              <a:rPr lang="en-US" altLang="zh-CN" sz="4400" kern="1200" dirty="0">
                <a:solidFill>
                  <a:schemeClr val="tx1"/>
                </a:solidFill>
                <a:latin typeface="+mj-lt"/>
                <a:ea typeface="+mj-ea"/>
                <a:cs typeface="+mj-cs"/>
              </a:rPr>
              <a:t>Result</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124" name="Picture 4">
            <a:extLst>
              <a:ext uri="{FF2B5EF4-FFF2-40B4-BE49-F238E27FC236}">
                <a16:creationId xmlns:a16="http://schemas.microsoft.com/office/drawing/2014/main" id="{75E702F4-CB40-0A41-9237-C705B34A82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077" y="1055255"/>
            <a:ext cx="8654420" cy="5802746"/>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73E082D9-D629-A447-AB73-74901A2B4194}"/>
              </a:ext>
            </a:extLst>
          </p:cNvPr>
          <p:cNvSpPr txBox="1"/>
          <p:nvPr/>
        </p:nvSpPr>
        <p:spPr>
          <a:xfrm>
            <a:off x="9269261" y="1058324"/>
            <a:ext cx="3309455" cy="1815882"/>
          </a:xfrm>
          <a:prstGeom prst="rect">
            <a:avLst/>
          </a:prstGeom>
          <a:noFill/>
        </p:spPr>
        <p:txBody>
          <a:bodyPr wrap="square" rtlCol="0">
            <a:spAutoFit/>
          </a:bodyPr>
          <a:lstStyle/>
          <a:p>
            <a:r>
              <a:rPr kumimoji="1" lang="en-US" altLang="zh-CN" sz="2800" dirty="0"/>
              <a:t>Set</a:t>
            </a:r>
            <a:r>
              <a:rPr kumimoji="1" lang="zh-CN" altLang="en-US" sz="2800" dirty="0"/>
              <a:t> </a:t>
            </a:r>
            <a:r>
              <a:rPr kumimoji="1" lang="en-US" altLang="zh-CN" sz="2800" dirty="0"/>
              <a:t>“L1” penalty and C=0.5 to regularize the model</a:t>
            </a:r>
            <a:endParaRPr kumimoji="1" lang="zh-CN" altLang="en-US" sz="2800" dirty="0"/>
          </a:p>
        </p:txBody>
      </p:sp>
      <p:sp>
        <p:nvSpPr>
          <p:cNvPr id="42" name="文本框 41">
            <a:extLst>
              <a:ext uri="{FF2B5EF4-FFF2-40B4-BE49-F238E27FC236}">
                <a16:creationId xmlns:a16="http://schemas.microsoft.com/office/drawing/2014/main" id="{CC405591-7DA8-8145-B345-5EF401BF9817}"/>
              </a:ext>
            </a:extLst>
          </p:cNvPr>
          <p:cNvSpPr txBox="1"/>
          <p:nvPr/>
        </p:nvSpPr>
        <p:spPr>
          <a:xfrm>
            <a:off x="9269261" y="3757808"/>
            <a:ext cx="2697662" cy="830997"/>
          </a:xfrm>
          <a:prstGeom prst="rect">
            <a:avLst/>
          </a:prstGeom>
          <a:noFill/>
        </p:spPr>
        <p:txBody>
          <a:bodyPr wrap="square" rtlCol="0">
            <a:spAutoFit/>
          </a:bodyPr>
          <a:lstStyle/>
          <a:p>
            <a:r>
              <a:rPr kumimoji="1" lang="en-US" altLang="zh-CN" sz="2400" dirty="0"/>
              <a:t>Accuracy: 94.20%</a:t>
            </a:r>
          </a:p>
          <a:p>
            <a:r>
              <a:rPr kumimoji="1" lang="en-US" altLang="zh-CN" sz="2400" dirty="0"/>
              <a:t>Precision: 93.44%</a:t>
            </a:r>
          </a:p>
        </p:txBody>
      </p:sp>
    </p:spTree>
    <p:extLst>
      <p:ext uri="{BB962C8B-B14F-4D97-AF65-F5344CB8AC3E}">
        <p14:creationId xmlns:p14="http://schemas.microsoft.com/office/powerpoint/2010/main" val="2534237697"/>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文本框 40">
            <a:extLst>
              <a:ext uri="{FF2B5EF4-FFF2-40B4-BE49-F238E27FC236}">
                <a16:creationId xmlns:a16="http://schemas.microsoft.com/office/drawing/2014/main" id="{F7483E25-E143-2C4F-8767-C5EF25C2B5BA}"/>
              </a:ext>
            </a:extLst>
          </p:cNvPr>
          <p:cNvSpPr txBox="1"/>
          <p:nvPr/>
        </p:nvSpPr>
        <p:spPr>
          <a:xfrm>
            <a:off x="793003" y="-115620"/>
            <a:ext cx="10515600" cy="150588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altLang="zh-CN" sz="4400" dirty="0">
                <a:latin typeface="+mj-lt"/>
                <a:ea typeface="+mj-ea"/>
                <a:cs typeface="+mj-cs"/>
              </a:rPr>
              <a:t>SVM </a:t>
            </a:r>
            <a:r>
              <a:rPr lang="en-US" altLang="zh-CN" sz="4400" kern="1200" dirty="0">
                <a:solidFill>
                  <a:schemeClr val="tx1"/>
                </a:solidFill>
                <a:latin typeface="+mj-lt"/>
                <a:ea typeface="+mj-ea"/>
                <a:cs typeface="+mj-cs"/>
              </a:rPr>
              <a:t>Result</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a:extLst>
              <a:ext uri="{FF2B5EF4-FFF2-40B4-BE49-F238E27FC236}">
                <a16:creationId xmlns:a16="http://schemas.microsoft.com/office/drawing/2014/main" id="{73E082D9-D629-A447-AB73-74901A2B4194}"/>
              </a:ext>
            </a:extLst>
          </p:cNvPr>
          <p:cNvSpPr txBox="1"/>
          <p:nvPr/>
        </p:nvSpPr>
        <p:spPr>
          <a:xfrm>
            <a:off x="9269261" y="1055254"/>
            <a:ext cx="3309455" cy="1384995"/>
          </a:xfrm>
          <a:prstGeom prst="rect">
            <a:avLst/>
          </a:prstGeom>
          <a:noFill/>
        </p:spPr>
        <p:txBody>
          <a:bodyPr wrap="square" rtlCol="0">
            <a:spAutoFit/>
          </a:bodyPr>
          <a:lstStyle/>
          <a:p>
            <a:r>
              <a:rPr kumimoji="1" lang="en-US" altLang="zh-CN" sz="2800" dirty="0"/>
              <a:t>Use “ rbf ” kernel and let penalty coefficient C=1</a:t>
            </a:r>
            <a:endParaRPr kumimoji="1" lang="zh-CN" altLang="en-US" sz="2800" dirty="0"/>
          </a:p>
        </p:txBody>
      </p:sp>
      <p:sp>
        <p:nvSpPr>
          <p:cNvPr id="42" name="文本框 41">
            <a:extLst>
              <a:ext uri="{FF2B5EF4-FFF2-40B4-BE49-F238E27FC236}">
                <a16:creationId xmlns:a16="http://schemas.microsoft.com/office/drawing/2014/main" id="{CC405591-7DA8-8145-B345-5EF401BF9817}"/>
              </a:ext>
            </a:extLst>
          </p:cNvPr>
          <p:cNvSpPr txBox="1"/>
          <p:nvPr/>
        </p:nvSpPr>
        <p:spPr>
          <a:xfrm>
            <a:off x="9269261" y="3757808"/>
            <a:ext cx="2669818" cy="830997"/>
          </a:xfrm>
          <a:prstGeom prst="rect">
            <a:avLst/>
          </a:prstGeom>
          <a:noFill/>
        </p:spPr>
        <p:txBody>
          <a:bodyPr wrap="square" rtlCol="0">
            <a:spAutoFit/>
          </a:bodyPr>
          <a:lstStyle/>
          <a:p>
            <a:r>
              <a:rPr kumimoji="1" lang="en-US" altLang="zh-CN" sz="2400" dirty="0"/>
              <a:t>Accuracy: 99.20%</a:t>
            </a:r>
          </a:p>
          <a:p>
            <a:r>
              <a:rPr kumimoji="1" lang="en-US" altLang="zh-CN" sz="2400" dirty="0"/>
              <a:t>Precision: 99.17%</a:t>
            </a:r>
          </a:p>
        </p:txBody>
      </p:sp>
      <p:pic>
        <p:nvPicPr>
          <p:cNvPr id="10242" name="Picture 2">
            <a:extLst>
              <a:ext uri="{FF2B5EF4-FFF2-40B4-BE49-F238E27FC236}">
                <a16:creationId xmlns:a16="http://schemas.microsoft.com/office/drawing/2014/main" id="{323F5E3A-2D7A-104B-91AE-89E1932B38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921" y="1055254"/>
            <a:ext cx="8626576" cy="5784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5179995"/>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4" name="Rectangle 47">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638882" y="590707"/>
            <a:ext cx="10909640" cy="1249394"/>
          </a:xfrm>
          <a:prstGeom prst="rect">
            <a:avLst/>
          </a:prstGeom>
        </p:spPr>
        <p:txBody>
          <a:bodyPr vert="horz" lIns="91440" tIns="45720" rIns="91440" bIns="45720" rtlCol="0" anchor="ctr">
            <a:normAutofit fontScale="70000" lnSpcReduction="20000"/>
          </a:bodyPr>
          <a:lstStyle/>
          <a:p>
            <a:pPr algn="ctr">
              <a:lnSpc>
                <a:spcPct val="90000"/>
              </a:lnSpc>
              <a:spcBef>
                <a:spcPct val="0"/>
              </a:spcBef>
              <a:spcAft>
                <a:spcPts val="600"/>
              </a:spcAft>
            </a:pPr>
            <a:r>
              <a:rPr lang="en-US" altLang="zh-CN" sz="6600" dirty="0">
                <a:latin typeface="+mj-lt"/>
                <a:ea typeface="+mj-ea"/>
                <a:cs typeface="+mj-cs"/>
              </a:rPr>
              <a:t>CNN</a:t>
            </a:r>
          </a:p>
          <a:p>
            <a:pPr algn="ctr">
              <a:lnSpc>
                <a:spcPct val="90000"/>
              </a:lnSpc>
              <a:spcBef>
                <a:spcPct val="0"/>
              </a:spcBef>
              <a:spcAft>
                <a:spcPts val="600"/>
              </a:spcAft>
            </a:pPr>
            <a:r>
              <a:rPr lang="en-US" altLang="zh-CN" sz="6600" dirty="0">
                <a:sym typeface="Arial" panose="020B0604020202020204" pitchFamily="34" charset="0"/>
              </a:rPr>
              <a:t>Multilayer stacking CNN</a:t>
            </a:r>
          </a:p>
          <a:p>
            <a:pPr algn="ctr">
              <a:lnSpc>
                <a:spcPct val="90000"/>
              </a:lnSpc>
              <a:spcBef>
                <a:spcPct val="0"/>
              </a:spcBef>
              <a:spcAft>
                <a:spcPts val="600"/>
              </a:spcAft>
            </a:pPr>
            <a:endParaRPr lang="en-US" altLang="zh-CN" sz="6600" kern="1200" dirty="0">
              <a:solidFill>
                <a:schemeClr val="tx1"/>
              </a:solidFill>
              <a:latin typeface="+mj-lt"/>
              <a:ea typeface="+mj-ea"/>
              <a:cs typeface="+mj-cs"/>
            </a:endParaRPr>
          </a:p>
        </p:txBody>
      </p:sp>
      <p:sp>
        <p:nvSpPr>
          <p:cNvPr id="65"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64566" y="45706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a:extLst>
              <a:ext uri="{FF2B5EF4-FFF2-40B4-BE49-F238E27FC236}">
                <a16:creationId xmlns:a16="http://schemas.microsoft.com/office/drawing/2014/main" id="{7FD518F4-7549-3B4C-A83A-1B8A4FC5E702}"/>
              </a:ext>
            </a:extLst>
          </p:cNvPr>
          <p:cNvSpPr txBox="1"/>
          <p:nvPr/>
        </p:nvSpPr>
        <p:spPr>
          <a:xfrm>
            <a:off x="5122937" y="2383856"/>
            <a:ext cx="2242368" cy="584775"/>
          </a:xfrm>
          <a:prstGeom prst="rect">
            <a:avLst/>
          </a:prstGeom>
          <a:noFill/>
        </p:spPr>
        <p:txBody>
          <a:bodyPr wrap="square" rtlCol="0">
            <a:spAutoFit/>
          </a:bodyPr>
          <a:lstStyle/>
          <a:p>
            <a:r>
              <a:rPr kumimoji="1" lang="en-US" altLang="zh-CN" sz="3200" dirty="0"/>
              <a:t>Flow Chart</a:t>
            </a:r>
            <a:endParaRPr kumimoji="1" lang="zh-CN" altLang="en-US" sz="3200" dirty="0"/>
          </a:p>
        </p:txBody>
      </p:sp>
      <p:pic>
        <p:nvPicPr>
          <p:cNvPr id="8" name="图片 7" descr="图示&#10;&#10;描述已自动生成">
            <a:extLst>
              <a:ext uri="{FF2B5EF4-FFF2-40B4-BE49-F238E27FC236}">
                <a16:creationId xmlns:a16="http://schemas.microsoft.com/office/drawing/2014/main" id="{5C2DB23E-ED28-6B48-99C0-B14BE1F5E6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4302" y="2928076"/>
            <a:ext cx="8178800" cy="1536700"/>
          </a:xfrm>
          <a:prstGeom prst="rect">
            <a:avLst/>
          </a:prstGeom>
        </p:spPr>
      </p:pic>
    </p:spTree>
    <p:extLst>
      <p:ext uri="{BB962C8B-B14F-4D97-AF65-F5344CB8AC3E}">
        <p14:creationId xmlns:p14="http://schemas.microsoft.com/office/powerpoint/2010/main" val="2975629876"/>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3047" y="153995"/>
            <a:ext cx="7100876" cy="769441"/>
          </a:xfrm>
          <a:prstGeom prst="rect">
            <a:avLst/>
          </a:prstGeom>
          <a:noFill/>
        </p:spPr>
        <p:txBody>
          <a:bodyPr wrap="square" rtlCol="0">
            <a:spAutoFit/>
          </a:bodyPr>
          <a:lstStyle/>
          <a:p>
            <a:r>
              <a:rPr lang="en-US" altLang="zh-CN" sz="4400" dirty="0">
                <a:latin typeface="+mj-lt"/>
                <a:ea typeface="+mj-ea"/>
                <a:cs typeface="+mj-cs"/>
              </a:rPr>
              <a:t>Data</a:t>
            </a:r>
            <a:r>
              <a:rPr lang="zh-CN" altLang="en-US" sz="4400" dirty="0">
                <a:latin typeface="+mj-lt"/>
                <a:ea typeface="+mj-ea"/>
                <a:cs typeface="+mj-cs"/>
              </a:rPr>
              <a:t> </a:t>
            </a:r>
            <a:r>
              <a:rPr lang="en-US" altLang="zh-CN" sz="4400" dirty="0">
                <a:latin typeface="+mj-lt"/>
                <a:ea typeface="+mj-ea"/>
                <a:cs typeface="+mj-cs"/>
              </a:rPr>
              <a:t>Augmentation</a:t>
            </a:r>
            <a:endParaRPr lang="zh-CN" altLang="en-US" sz="4400" dirty="0">
              <a:latin typeface="+mj-lt"/>
              <a:ea typeface="+mj-ea"/>
              <a:cs typeface="+mj-cs"/>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 name="图片 7">
            <a:extLst>
              <a:ext uri="{FF2B5EF4-FFF2-40B4-BE49-F238E27FC236}">
                <a16:creationId xmlns:a16="http://schemas.microsoft.com/office/drawing/2014/main" id="{A5B31B3A-122A-2E4C-9776-21D6733F7DA0}"/>
              </a:ext>
            </a:extLst>
          </p:cNvPr>
          <p:cNvPicPr>
            <a:picLocks noChangeAspect="1"/>
          </p:cNvPicPr>
          <p:nvPr/>
        </p:nvPicPr>
        <p:blipFill>
          <a:blip r:embed="rId2"/>
          <a:stretch>
            <a:fillRect/>
          </a:stretch>
        </p:blipFill>
        <p:spPr>
          <a:xfrm>
            <a:off x="396501" y="1034352"/>
            <a:ext cx="6088577" cy="5604258"/>
          </a:xfrm>
          <a:prstGeom prst="rect">
            <a:avLst/>
          </a:prstGeom>
        </p:spPr>
      </p:pic>
      <p:sp>
        <p:nvSpPr>
          <p:cNvPr id="9" name="文本框 8">
            <a:extLst>
              <a:ext uri="{FF2B5EF4-FFF2-40B4-BE49-F238E27FC236}">
                <a16:creationId xmlns:a16="http://schemas.microsoft.com/office/drawing/2014/main" id="{C2BF9036-CCC8-6D4F-831B-7727036DB303}"/>
              </a:ext>
            </a:extLst>
          </p:cNvPr>
          <p:cNvSpPr txBox="1"/>
          <p:nvPr/>
        </p:nvSpPr>
        <p:spPr>
          <a:xfrm>
            <a:off x="6881121" y="2305615"/>
            <a:ext cx="4914378" cy="2246769"/>
          </a:xfrm>
          <a:prstGeom prst="rect">
            <a:avLst/>
          </a:prstGeom>
          <a:noFill/>
        </p:spPr>
        <p:txBody>
          <a:bodyPr wrap="square" rtlCol="0">
            <a:spAutoFit/>
          </a:bodyPr>
          <a:lstStyle/>
          <a:p>
            <a:r>
              <a:rPr kumimoji="1" lang="en-US" altLang="zh-CN" sz="2800" dirty="0"/>
              <a:t>Data augmentation is to generate more training data from existing training samples to improve the generalization ability of the model.</a:t>
            </a:r>
            <a:endParaRPr kumimoji="1" lang="zh-CN" altLang="en-US" sz="2800" dirty="0"/>
          </a:p>
        </p:txBody>
      </p:sp>
    </p:spTree>
    <p:extLst>
      <p:ext uri="{BB962C8B-B14F-4D97-AF65-F5344CB8AC3E}">
        <p14:creationId xmlns:p14="http://schemas.microsoft.com/office/powerpoint/2010/main" val="2810319703"/>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1113810" y="2960716"/>
            <a:ext cx="4036334" cy="2387600"/>
          </a:xfrm>
          <a:prstGeom prst="rect">
            <a:avLst/>
          </a:prstGeom>
        </p:spPr>
        <p:txBody>
          <a:bodyPr vert="horz" lIns="91440" tIns="45720" rIns="91440" bIns="45720" rtlCol="0" anchor="t">
            <a:normAutofit/>
          </a:bodyPr>
          <a:lstStyle/>
          <a:p>
            <a:pPr algn="ctr">
              <a:lnSpc>
                <a:spcPct val="90000"/>
              </a:lnSpc>
              <a:spcBef>
                <a:spcPct val="0"/>
              </a:spcBef>
              <a:spcAft>
                <a:spcPts val="600"/>
              </a:spcAft>
            </a:pPr>
            <a:r>
              <a:rPr lang="en-US" altLang="zh-CN" sz="5400" kern="1200" dirty="0">
                <a:solidFill>
                  <a:schemeClr val="tx1"/>
                </a:solidFill>
                <a:latin typeface="+mj-lt"/>
                <a:ea typeface="+mj-ea"/>
                <a:cs typeface="+mj-cs"/>
              </a:rPr>
              <a:t>CNN Model </a:t>
            </a:r>
            <a:r>
              <a:rPr kumimoji="1" lang="en" altLang="zh-CN" sz="5400" kern="1200" dirty="0">
                <a:solidFill>
                  <a:schemeClr val="tx1"/>
                </a:solidFill>
                <a:latin typeface="+mj-lt"/>
                <a:ea typeface="+mj-ea"/>
                <a:cs typeface="+mj-cs"/>
              </a:rPr>
              <a:t>S</a:t>
            </a:r>
            <a:r>
              <a:rPr kumimoji="1" lang="en" altLang="zh-CN" sz="5400" dirty="0"/>
              <a:t>tructure</a:t>
            </a:r>
            <a:endParaRPr lang="en-US" altLang="zh-CN" sz="5400" kern="1200" dirty="0">
              <a:solidFill>
                <a:schemeClr val="tx1"/>
              </a:solidFill>
              <a:latin typeface="+mj-lt"/>
              <a:ea typeface="+mj-ea"/>
              <a:cs typeface="+mj-cs"/>
            </a:endParaRPr>
          </a:p>
        </p:txBody>
      </p:sp>
      <p:grpSp>
        <p:nvGrpSpPr>
          <p:cNvPr id="20" name="Group 1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21" name="Rectangle 2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图片 12" descr="表格&#10;&#10;描述已自动生成">
            <a:extLst>
              <a:ext uri="{FF2B5EF4-FFF2-40B4-BE49-F238E27FC236}">
                <a16:creationId xmlns:a16="http://schemas.microsoft.com/office/drawing/2014/main" id="{3EF3B41E-265F-4942-A582-9C4C2F8D76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9991" y="666728"/>
            <a:ext cx="5521002" cy="5465791"/>
          </a:xfrm>
          <a:prstGeom prst="rect">
            <a:avLst/>
          </a:prstGeom>
        </p:spPr>
      </p:pic>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46464920"/>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a:extLst>
              <a:ext uri="{FF2B5EF4-FFF2-40B4-BE49-F238E27FC236}">
                <a16:creationId xmlns:a16="http://schemas.microsoft.com/office/drawing/2014/main" id="{F7483E25-E143-2C4F-8767-C5EF25C2B5BA}"/>
              </a:ext>
            </a:extLst>
          </p:cNvPr>
          <p:cNvSpPr txBox="1"/>
          <p:nvPr/>
        </p:nvSpPr>
        <p:spPr>
          <a:xfrm>
            <a:off x="793003" y="-115620"/>
            <a:ext cx="10515600" cy="150588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altLang="zh-CN" sz="4400" dirty="0">
                <a:latin typeface="+mj-lt"/>
                <a:ea typeface="+mj-ea"/>
                <a:cs typeface="+mj-cs"/>
              </a:rPr>
              <a:t>CNN</a:t>
            </a:r>
            <a:r>
              <a:rPr lang="zh-CN" altLang="en-US" sz="4400" dirty="0">
                <a:latin typeface="+mj-lt"/>
                <a:ea typeface="+mj-ea"/>
                <a:cs typeface="+mj-cs"/>
              </a:rPr>
              <a:t> </a:t>
            </a:r>
            <a:r>
              <a:rPr lang="en-US" altLang="zh-CN" sz="4400" dirty="0">
                <a:latin typeface="+mj-lt"/>
                <a:ea typeface="+mj-ea"/>
                <a:cs typeface="+mj-cs"/>
              </a:rPr>
              <a:t>Performance </a:t>
            </a:r>
            <a:endParaRPr lang="en-US" altLang="zh-CN" sz="4400" kern="1200" dirty="0">
              <a:solidFill>
                <a:schemeClr val="tx1"/>
              </a:solidFill>
              <a:latin typeface="+mj-lt"/>
              <a:ea typeface="+mj-ea"/>
              <a:cs typeface="+mj-cs"/>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458" name="Picture 2">
            <a:extLst>
              <a:ext uri="{FF2B5EF4-FFF2-40B4-BE49-F238E27FC236}">
                <a16:creationId xmlns:a16="http://schemas.microsoft.com/office/drawing/2014/main" id="{6B97928E-CC8E-2240-AD88-FBBA7EE0EE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670" y="1390263"/>
            <a:ext cx="11222664" cy="4717026"/>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024554E9-0D64-564D-BBFB-0D312C4C9C44}"/>
              </a:ext>
            </a:extLst>
          </p:cNvPr>
          <p:cNvSpPr txBox="1"/>
          <p:nvPr/>
        </p:nvSpPr>
        <p:spPr>
          <a:xfrm>
            <a:off x="9899737" y="607843"/>
            <a:ext cx="2292263" cy="461665"/>
          </a:xfrm>
          <a:prstGeom prst="rect">
            <a:avLst/>
          </a:prstGeom>
          <a:noFill/>
        </p:spPr>
        <p:txBody>
          <a:bodyPr wrap="square" rtlCol="0">
            <a:spAutoFit/>
          </a:bodyPr>
          <a:lstStyle/>
          <a:p>
            <a:r>
              <a:rPr kumimoji="1" lang="en-US" altLang="zh-CN" sz="2400" dirty="0"/>
              <a:t>Epochs: 100 </a:t>
            </a:r>
            <a:endParaRPr kumimoji="1" lang="zh-CN" altLang="en-US" sz="2400" dirty="0"/>
          </a:p>
        </p:txBody>
      </p:sp>
    </p:spTree>
    <p:extLst>
      <p:ext uri="{BB962C8B-B14F-4D97-AF65-F5344CB8AC3E}">
        <p14:creationId xmlns:p14="http://schemas.microsoft.com/office/powerpoint/2010/main" val="3813674727"/>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文本框 40">
            <a:extLst>
              <a:ext uri="{FF2B5EF4-FFF2-40B4-BE49-F238E27FC236}">
                <a16:creationId xmlns:a16="http://schemas.microsoft.com/office/drawing/2014/main" id="{F7483E25-E143-2C4F-8767-C5EF25C2B5BA}"/>
              </a:ext>
            </a:extLst>
          </p:cNvPr>
          <p:cNvSpPr txBox="1"/>
          <p:nvPr/>
        </p:nvSpPr>
        <p:spPr>
          <a:xfrm>
            <a:off x="793003" y="-115620"/>
            <a:ext cx="10515600" cy="150588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altLang="zh-CN" sz="4400" dirty="0">
                <a:latin typeface="+mj-lt"/>
                <a:ea typeface="+mj-ea"/>
                <a:cs typeface="+mj-cs"/>
              </a:rPr>
              <a:t>CNN</a:t>
            </a:r>
            <a:r>
              <a:rPr lang="zh-CN" altLang="en-US" sz="4400" dirty="0">
                <a:latin typeface="+mj-lt"/>
                <a:ea typeface="+mj-ea"/>
                <a:cs typeface="+mj-cs"/>
              </a:rPr>
              <a:t> </a:t>
            </a:r>
            <a:r>
              <a:rPr lang="en-US" altLang="zh-CN" sz="4400" dirty="0">
                <a:latin typeface="+mj-lt"/>
                <a:ea typeface="+mj-ea"/>
                <a:cs typeface="+mj-cs"/>
              </a:rPr>
              <a:t>Result</a:t>
            </a:r>
            <a:endParaRPr lang="en-US" altLang="zh-CN" sz="4400" kern="1200" dirty="0">
              <a:solidFill>
                <a:schemeClr val="tx1"/>
              </a:solidFill>
              <a:latin typeface="+mj-lt"/>
              <a:ea typeface="+mj-ea"/>
              <a:cs typeface="+mj-cs"/>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482" name="Picture 2">
            <a:extLst>
              <a:ext uri="{FF2B5EF4-FFF2-40B4-BE49-F238E27FC236}">
                <a16:creationId xmlns:a16="http://schemas.microsoft.com/office/drawing/2014/main" id="{95069AAA-093D-8C43-AAE6-B74627A4CD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851" y="1002810"/>
            <a:ext cx="8405430" cy="5635800"/>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框 10">
            <a:extLst>
              <a:ext uri="{FF2B5EF4-FFF2-40B4-BE49-F238E27FC236}">
                <a16:creationId xmlns:a16="http://schemas.microsoft.com/office/drawing/2014/main" id="{FD40C565-06B0-A14D-9A4B-925B43B02BC4}"/>
              </a:ext>
            </a:extLst>
          </p:cNvPr>
          <p:cNvSpPr txBox="1"/>
          <p:nvPr/>
        </p:nvSpPr>
        <p:spPr>
          <a:xfrm>
            <a:off x="9269260" y="3757808"/>
            <a:ext cx="2663095" cy="1200329"/>
          </a:xfrm>
          <a:prstGeom prst="rect">
            <a:avLst/>
          </a:prstGeom>
          <a:noFill/>
        </p:spPr>
        <p:txBody>
          <a:bodyPr wrap="square" rtlCol="0">
            <a:spAutoFit/>
          </a:bodyPr>
          <a:lstStyle/>
          <a:p>
            <a:r>
              <a:rPr kumimoji="1" lang="en-US" altLang="zh-CN" sz="2400" dirty="0"/>
              <a:t>Loss: 0.095</a:t>
            </a:r>
          </a:p>
          <a:p>
            <a:r>
              <a:rPr kumimoji="1" lang="en-US" altLang="zh-CN" sz="2400" dirty="0"/>
              <a:t>Accuracy: 94.54%</a:t>
            </a:r>
          </a:p>
          <a:p>
            <a:r>
              <a:rPr kumimoji="1" lang="en-US" altLang="zh-CN" sz="2400" dirty="0"/>
              <a:t>Precision: 84.82%</a:t>
            </a:r>
          </a:p>
        </p:txBody>
      </p:sp>
    </p:spTree>
    <p:extLst>
      <p:ext uri="{BB962C8B-B14F-4D97-AF65-F5344CB8AC3E}">
        <p14:creationId xmlns:p14="http://schemas.microsoft.com/office/powerpoint/2010/main" val="3158856527"/>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文本框 40">
            <a:extLst>
              <a:ext uri="{FF2B5EF4-FFF2-40B4-BE49-F238E27FC236}">
                <a16:creationId xmlns:a16="http://schemas.microsoft.com/office/drawing/2014/main" id="{F7483E25-E143-2C4F-8767-C5EF25C2B5BA}"/>
              </a:ext>
            </a:extLst>
          </p:cNvPr>
          <p:cNvSpPr txBox="1"/>
          <p:nvPr/>
        </p:nvSpPr>
        <p:spPr>
          <a:xfrm>
            <a:off x="793003" y="-115620"/>
            <a:ext cx="10515600" cy="150588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altLang="zh-CN" sz="4400" kern="1200" dirty="0">
                <a:solidFill>
                  <a:schemeClr val="tx1"/>
                </a:solidFill>
                <a:latin typeface="+mj-lt"/>
                <a:ea typeface="+mj-ea"/>
                <a:cs typeface="+mj-cs"/>
              </a:rPr>
              <a:t>Improvement</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a:extLst>
              <a:ext uri="{FF2B5EF4-FFF2-40B4-BE49-F238E27FC236}">
                <a16:creationId xmlns:a16="http://schemas.microsoft.com/office/drawing/2014/main" id="{98EF9DCD-6EB3-1F43-A219-B466225E0758}"/>
              </a:ext>
            </a:extLst>
          </p:cNvPr>
          <p:cNvSpPr txBox="1"/>
          <p:nvPr/>
        </p:nvSpPr>
        <p:spPr>
          <a:xfrm>
            <a:off x="678901" y="1772200"/>
            <a:ext cx="10831150" cy="3313599"/>
          </a:xfrm>
          <a:prstGeom prst="rect">
            <a:avLst/>
          </a:prstGeom>
          <a:noFill/>
        </p:spPr>
        <p:txBody>
          <a:bodyPr wrap="square" rtlCol="0">
            <a:spAutoFit/>
          </a:bodyPr>
          <a:lstStyle/>
          <a:p>
            <a:pPr>
              <a:lnSpc>
                <a:spcPct val="150000"/>
              </a:lnSpc>
            </a:pPr>
            <a:r>
              <a:rPr kumimoji="1" lang="en" altLang="zh-CN" sz="3600" dirty="0"/>
              <a:t>We found that simple CNN models did not perform very well, We think the possible reason is that the model is not complex enough</a:t>
            </a:r>
            <a:r>
              <a:rPr kumimoji="1" lang="en-US" altLang="zh-CN" sz="3600" dirty="0"/>
              <a:t>. So,</a:t>
            </a:r>
            <a:r>
              <a:rPr kumimoji="1" lang="en" altLang="zh-CN" sz="3600" dirty="0"/>
              <a:t>we stack multiple CNNs to make the network structure more complex.</a:t>
            </a:r>
            <a:endParaRPr kumimoji="1" lang="zh-CN" altLang="en-US" sz="3600" dirty="0"/>
          </a:p>
        </p:txBody>
      </p:sp>
    </p:spTree>
    <p:extLst>
      <p:ext uri="{BB962C8B-B14F-4D97-AF65-F5344CB8AC3E}">
        <p14:creationId xmlns:p14="http://schemas.microsoft.com/office/powerpoint/2010/main" val="3934870595"/>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1113810" y="2960716"/>
            <a:ext cx="4036334" cy="2387600"/>
          </a:xfrm>
          <a:prstGeom prst="rect">
            <a:avLst/>
          </a:prstGeom>
        </p:spPr>
        <p:txBody>
          <a:bodyPr vert="horz" lIns="91440" tIns="45720" rIns="91440" bIns="45720" rtlCol="0" anchor="t">
            <a:normAutofit/>
          </a:bodyPr>
          <a:lstStyle/>
          <a:p>
            <a:pPr algn="ctr">
              <a:lnSpc>
                <a:spcPct val="90000"/>
              </a:lnSpc>
              <a:spcBef>
                <a:spcPct val="0"/>
              </a:spcBef>
              <a:spcAft>
                <a:spcPts val="600"/>
              </a:spcAft>
            </a:pPr>
            <a:r>
              <a:rPr lang="en-US" altLang="zh-CN" sz="5400" dirty="0">
                <a:sym typeface="Arial" panose="020B0604020202020204" pitchFamily="34" charset="0"/>
              </a:rPr>
              <a:t>Multilayer Stacking CNN</a:t>
            </a:r>
          </a:p>
        </p:txBody>
      </p:sp>
      <p:grpSp>
        <p:nvGrpSpPr>
          <p:cNvPr id="20" name="Group 1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21" name="Rectangle 2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a:extLst>
              <a:ext uri="{FF2B5EF4-FFF2-40B4-BE49-F238E27FC236}">
                <a16:creationId xmlns:a16="http://schemas.microsoft.com/office/drawing/2014/main" id="{8D30635A-7E96-D545-91F7-AB36E36DD80A}"/>
              </a:ext>
            </a:extLst>
          </p:cNvPr>
          <p:cNvGrpSpPr/>
          <p:nvPr/>
        </p:nvGrpSpPr>
        <p:grpSpPr>
          <a:xfrm>
            <a:off x="6263954" y="122100"/>
            <a:ext cx="3552722" cy="6562162"/>
            <a:chOff x="5743036" y="-273953"/>
            <a:chExt cx="3667240" cy="6954378"/>
          </a:xfrm>
        </p:grpSpPr>
        <p:pic>
          <p:nvPicPr>
            <p:cNvPr id="6" name="图片 5" descr="表格&#10;&#10;描述已自动生成">
              <a:extLst>
                <a:ext uri="{FF2B5EF4-FFF2-40B4-BE49-F238E27FC236}">
                  <a16:creationId xmlns:a16="http://schemas.microsoft.com/office/drawing/2014/main" id="{A8966202-D195-4C49-B1E2-D1FB158E4F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5082" y="-273953"/>
              <a:ext cx="3665194" cy="3624411"/>
            </a:xfrm>
            <a:prstGeom prst="rect">
              <a:avLst/>
            </a:prstGeom>
          </p:spPr>
        </p:pic>
        <p:pic>
          <p:nvPicPr>
            <p:cNvPr id="9" name="图片 8" descr="表格&#10;&#10;描述已自动生成">
              <a:extLst>
                <a:ext uri="{FF2B5EF4-FFF2-40B4-BE49-F238E27FC236}">
                  <a16:creationId xmlns:a16="http://schemas.microsoft.com/office/drawing/2014/main" id="{78D88DE4-A0D6-9649-9920-0180523FF7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3036" y="3357410"/>
              <a:ext cx="3569955" cy="3323014"/>
            </a:xfrm>
            <a:prstGeom prst="rect">
              <a:avLst/>
            </a:prstGeom>
          </p:spPr>
        </p:pic>
      </p:grpSp>
      <p:sp>
        <p:nvSpPr>
          <p:cNvPr id="11" name="矩形 10">
            <a:extLst>
              <a:ext uri="{FF2B5EF4-FFF2-40B4-BE49-F238E27FC236}">
                <a16:creationId xmlns:a16="http://schemas.microsoft.com/office/drawing/2014/main" id="{FD41CC96-16C3-1F48-BC32-A90B257DB66C}"/>
              </a:ext>
            </a:extLst>
          </p:cNvPr>
          <p:cNvSpPr/>
          <p:nvPr/>
        </p:nvSpPr>
        <p:spPr>
          <a:xfrm>
            <a:off x="6282220" y="1588313"/>
            <a:ext cx="1205274" cy="206529"/>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a:extLst>
              <a:ext uri="{FF2B5EF4-FFF2-40B4-BE49-F238E27FC236}">
                <a16:creationId xmlns:a16="http://schemas.microsoft.com/office/drawing/2014/main" id="{7872FFC5-99D0-AB4E-9268-177403B1A0CF}"/>
              </a:ext>
            </a:extLst>
          </p:cNvPr>
          <p:cNvSpPr/>
          <p:nvPr/>
        </p:nvSpPr>
        <p:spPr>
          <a:xfrm>
            <a:off x="6282220" y="1017509"/>
            <a:ext cx="1536668" cy="30649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下箭头 11">
            <a:extLst>
              <a:ext uri="{FF2B5EF4-FFF2-40B4-BE49-F238E27FC236}">
                <a16:creationId xmlns:a16="http://schemas.microsoft.com/office/drawing/2014/main" id="{8FB3EDA3-AC27-A04C-85C5-E37D93D48201}"/>
              </a:ext>
            </a:extLst>
          </p:cNvPr>
          <p:cNvSpPr/>
          <p:nvPr/>
        </p:nvSpPr>
        <p:spPr>
          <a:xfrm rot="5400000">
            <a:off x="5883580" y="1612829"/>
            <a:ext cx="180621" cy="257980"/>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下箭头 25">
            <a:extLst>
              <a:ext uri="{FF2B5EF4-FFF2-40B4-BE49-F238E27FC236}">
                <a16:creationId xmlns:a16="http://schemas.microsoft.com/office/drawing/2014/main" id="{F0BBEB3B-2E87-3849-BD18-D9CE952695EC}"/>
              </a:ext>
            </a:extLst>
          </p:cNvPr>
          <p:cNvSpPr/>
          <p:nvPr/>
        </p:nvSpPr>
        <p:spPr>
          <a:xfrm rot="5400000">
            <a:off x="5903828" y="1048913"/>
            <a:ext cx="180621" cy="257980"/>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文本框 13">
            <a:extLst>
              <a:ext uri="{FF2B5EF4-FFF2-40B4-BE49-F238E27FC236}">
                <a16:creationId xmlns:a16="http://schemas.microsoft.com/office/drawing/2014/main" id="{9195A7B1-7B34-3849-978F-39D8485F6D75}"/>
              </a:ext>
            </a:extLst>
          </p:cNvPr>
          <p:cNvSpPr txBox="1"/>
          <p:nvPr/>
        </p:nvSpPr>
        <p:spPr>
          <a:xfrm>
            <a:off x="3812553" y="1541982"/>
            <a:ext cx="2054577" cy="369332"/>
          </a:xfrm>
          <a:prstGeom prst="rect">
            <a:avLst/>
          </a:prstGeom>
          <a:noFill/>
        </p:spPr>
        <p:txBody>
          <a:bodyPr wrap="square" rtlCol="0">
            <a:spAutoFit/>
          </a:bodyPr>
          <a:lstStyle/>
          <a:p>
            <a:r>
              <a:rPr kumimoji="1" lang="en-US" altLang="zh-CN" dirty="0">
                <a:solidFill>
                  <a:srgbClr val="FF0000"/>
                </a:solidFill>
              </a:rPr>
              <a:t>Avoid</a:t>
            </a:r>
            <a:r>
              <a:rPr kumimoji="1" lang="zh-CN" altLang="en-US" dirty="0">
                <a:solidFill>
                  <a:srgbClr val="FF0000"/>
                </a:solidFill>
              </a:rPr>
              <a:t> </a:t>
            </a:r>
            <a:r>
              <a:rPr kumimoji="1" lang="en-US" altLang="zh-CN" dirty="0">
                <a:solidFill>
                  <a:srgbClr val="FF0000"/>
                </a:solidFill>
              </a:rPr>
              <a:t>overfitting</a:t>
            </a:r>
            <a:endParaRPr kumimoji="1" lang="zh-CN" altLang="en-US" dirty="0">
              <a:solidFill>
                <a:srgbClr val="FF0000"/>
              </a:solidFill>
            </a:endParaRPr>
          </a:p>
        </p:txBody>
      </p:sp>
      <p:sp>
        <p:nvSpPr>
          <p:cNvPr id="28" name="文本框 27">
            <a:extLst>
              <a:ext uri="{FF2B5EF4-FFF2-40B4-BE49-F238E27FC236}">
                <a16:creationId xmlns:a16="http://schemas.microsoft.com/office/drawing/2014/main" id="{1A66EC20-328A-3440-BB62-7C0BC969641D}"/>
              </a:ext>
            </a:extLst>
          </p:cNvPr>
          <p:cNvSpPr txBox="1"/>
          <p:nvPr/>
        </p:nvSpPr>
        <p:spPr>
          <a:xfrm>
            <a:off x="3126332" y="960289"/>
            <a:ext cx="2675956" cy="369332"/>
          </a:xfrm>
          <a:prstGeom prst="rect">
            <a:avLst/>
          </a:prstGeom>
          <a:noFill/>
        </p:spPr>
        <p:txBody>
          <a:bodyPr wrap="square" rtlCol="0">
            <a:spAutoFit/>
          </a:bodyPr>
          <a:lstStyle/>
          <a:p>
            <a:r>
              <a:rPr kumimoji="1" lang="en-US" altLang="zh-CN" dirty="0">
                <a:solidFill>
                  <a:srgbClr val="FF0000"/>
                </a:solidFill>
              </a:rPr>
              <a:t>Speed</a:t>
            </a:r>
            <a:r>
              <a:rPr kumimoji="1" lang="zh-CN" altLang="en-US" dirty="0">
                <a:solidFill>
                  <a:srgbClr val="FF0000"/>
                </a:solidFill>
              </a:rPr>
              <a:t> </a:t>
            </a:r>
            <a:r>
              <a:rPr kumimoji="1" lang="en-US" altLang="zh-CN" dirty="0">
                <a:solidFill>
                  <a:srgbClr val="FF0000"/>
                </a:solidFill>
              </a:rPr>
              <a:t>up convergence</a:t>
            </a:r>
            <a:endParaRPr kumimoji="1" lang="zh-CN" altLang="en-US" dirty="0">
              <a:solidFill>
                <a:srgbClr val="FF0000"/>
              </a:solidFill>
            </a:endParaRPr>
          </a:p>
        </p:txBody>
      </p:sp>
      <p:sp>
        <p:nvSpPr>
          <p:cNvPr id="29" name="矩形 28">
            <a:extLst>
              <a:ext uri="{FF2B5EF4-FFF2-40B4-BE49-F238E27FC236}">
                <a16:creationId xmlns:a16="http://schemas.microsoft.com/office/drawing/2014/main" id="{4197AB8D-FFD9-CC4D-8D1F-7EC1AE6D8342}"/>
              </a:ext>
            </a:extLst>
          </p:cNvPr>
          <p:cNvSpPr/>
          <p:nvPr/>
        </p:nvSpPr>
        <p:spPr>
          <a:xfrm>
            <a:off x="6263953" y="1887520"/>
            <a:ext cx="3458475" cy="1488037"/>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B050"/>
              </a:solidFill>
            </a:endParaRPr>
          </a:p>
        </p:txBody>
      </p:sp>
      <p:sp>
        <p:nvSpPr>
          <p:cNvPr id="30" name="矩形 29">
            <a:extLst>
              <a:ext uri="{FF2B5EF4-FFF2-40B4-BE49-F238E27FC236}">
                <a16:creationId xmlns:a16="http://schemas.microsoft.com/office/drawing/2014/main" id="{84BFB69A-CBB9-A04C-B6A4-85479A56B61A}"/>
              </a:ext>
            </a:extLst>
          </p:cNvPr>
          <p:cNvSpPr/>
          <p:nvPr/>
        </p:nvSpPr>
        <p:spPr>
          <a:xfrm>
            <a:off x="6261972" y="336495"/>
            <a:ext cx="3491844" cy="1502194"/>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B050"/>
              </a:solidFill>
            </a:endParaRPr>
          </a:p>
        </p:txBody>
      </p:sp>
      <p:sp>
        <p:nvSpPr>
          <p:cNvPr id="31" name="矩形 30">
            <a:extLst>
              <a:ext uri="{FF2B5EF4-FFF2-40B4-BE49-F238E27FC236}">
                <a16:creationId xmlns:a16="http://schemas.microsoft.com/office/drawing/2014/main" id="{84163A67-A268-484C-A79E-89EC8A2166E7}"/>
              </a:ext>
            </a:extLst>
          </p:cNvPr>
          <p:cNvSpPr/>
          <p:nvPr/>
        </p:nvSpPr>
        <p:spPr>
          <a:xfrm>
            <a:off x="6261972" y="3404223"/>
            <a:ext cx="3458475" cy="1488037"/>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B050"/>
              </a:solidFill>
            </a:endParaRPr>
          </a:p>
        </p:txBody>
      </p:sp>
    </p:spTree>
    <p:extLst>
      <p:ext uri="{BB962C8B-B14F-4D97-AF65-F5344CB8AC3E}">
        <p14:creationId xmlns:p14="http://schemas.microsoft.com/office/powerpoint/2010/main" val="62705545"/>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文本框 40">
            <a:extLst>
              <a:ext uri="{FF2B5EF4-FFF2-40B4-BE49-F238E27FC236}">
                <a16:creationId xmlns:a16="http://schemas.microsoft.com/office/drawing/2014/main" id="{F7483E25-E143-2C4F-8767-C5EF25C2B5BA}"/>
              </a:ext>
            </a:extLst>
          </p:cNvPr>
          <p:cNvSpPr txBox="1"/>
          <p:nvPr/>
        </p:nvSpPr>
        <p:spPr>
          <a:xfrm>
            <a:off x="793003" y="-115620"/>
            <a:ext cx="10515600" cy="150588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altLang="zh-CN" sz="4400" dirty="0">
                <a:sym typeface="Arial" panose="020B0604020202020204" pitchFamily="34" charset="0"/>
              </a:rPr>
              <a:t>Multilayer Stacking CNN Performance</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6386" name="Picture 2">
            <a:extLst>
              <a:ext uri="{FF2B5EF4-FFF2-40B4-BE49-F238E27FC236}">
                <a16:creationId xmlns:a16="http://schemas.microsoft.com/office/drawing/2014/main" id="{F609E71B-9C4A-A143-A941-01AFA6AE46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447" y="1390263"/>
            <a:ext cx="10656711" cy="4479149"/>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E78BBEB0-FF14-C346-83ED-BC43C465B5F1}"/>
              </a:ext>
            </a:extLst>
          </p:cNvPr>
          <p:cNvSpPr txBox="1"/>
          <p:nvPr/>
        </p:nvSpPr>
        <p:spPr>
          <a:xfrm>
            <a:off x="10197749" y="928598"/>
            <a:ext cx="2292263" cy="461665"/>
          </a:xfrm>
          <a:prstGeom prst="rect">
            <a:avLst/>
          </a:prstGeom>
          <a:noFill/>
        </p:spPr>
        <p:txBody>
          <a:bodyPr wrap="square" rtlCol="0">
            <a:spAutoFit/>
          </a:bodyPr>
          <a:lstStyle/>
          <a:p>
            <a:r>
              <a:rPr kumimoji="1" lang="en-US" altLang="zh-CN" sz="2400" dirty="0"/>
              <a:t>Epochs: 15 </a:t>
            </a:r>
            <a:endParaRPr kumimoji="1" lang="zh-CN" altLang="en-US" sz="2400" dirty="0"/>
          </a:p>
        </p:txBody>
      </p:sp>
    </p:spTree>
    <p:extLst>
      <p:ext uri="{BB962C8B-B14F-4D97-AF65-F5344CB8AC3E}">
        <p14:creationId xmlns:p14="http://schemas.microsoft.com/office/powerpoint/2010/main" val="3287316577"/>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176243" y="4401904"/>
            <a:ext cx="3839515" cy="646331"/>
          </a:xfrm>
          <a:prstGeom prst="rect">
            <a:avLst/>
          </a:prstGeom>
          <a:noFill/>
        </p:spPr>
        <p:txBody>
          <a:bodyPr wrap="square" rtlCol="0">
            <a:spAutoFit/>
          </a:bodyPr>
          <a:lstStyle/>
          <a:p>
            <a:pPr algn="ctr"/>
            <a:r>
              <a:rPr lang="en-US" altLang="zh-CN" sz="3600" dirty="0"/>
              <a:t>Introduction</a:t>
            </a:r>
            <a:endParaRPr lang="zh-CN" altLang="en-US" sz="3600"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822510" y="1508763"/>
            <a:ext cx="9679424" cy="3840474"/>
          </a:xfrm>
          <a:prstGeom prst="rect">
            <a:avLst/>
          </a:prstGeom>
        </p:spPr>
      </p:pic>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flipH="1">
            <a:off x="6335086" y="1508763"/>
            <a:ext cx="9679424" cy="3840474"/>
          </a:xfrm>
          <a:prstGeom prst="rect">
            <a:avLst/>
          </a:prstGeom>
        </p:spPr>
      </p:pic>
      <p:grpSp>
        <p:nvGrpSpPr>
          <p:cNvPr id="15" name="组合 14"/>
          <p:cNvGrpSpPr/>
          <p:nvPr/>
        </p:nvGrpSpPr>
        <p:grpSpPr>
          <a:xfrm>
            <a:off x="5274368" y="2014188"/>
            <a:ext cx="1643268" cy="1866298"/>
            <a:chOff x="5245632" y="1981551"/>
            <a:chExt cx="1700739" cy="1931571"/>
          </a:xfrm>
        </p:grpSpPr>
        <p:sp>
          <p:nvSpPr>
            <p:cNvPr id="12" name="矩形 11"/>
            <p:cNvSpPr/>
            <p:nvPr/>
          </p:nvSpPr>
          <p:spPr>
            <a:xfrm rot="2700000">
              <a:off x="5245632" y="2212384"/>
              <a:ext cx="1700738" cy="1700738"/>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rot="2700000">
              <a:off x="5245633" y="1981551"/>
              <a:ext cx="1700738" cy="1700738"/>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5095462" y="2624172"/>
            <a:ext cx="2001078" cy="646331"/>
          </a:xfrm>
          <a:prstGeom prst="rect">
            <a:avLst/>
          </a:prstGeom>
          <a:noFill/>
        </p:spPr>
        <p:txBody>
          <a:bodyPr wrap="square" rtlCol="0">
            <a:spAutoFit/>
          </a:bodyPr>
          <a:lstStyle/>
          <a:p>
            <a:pPr algn="ctr"/>
            <a:r>
              <a:rPr lang="en-US" altLang="zh-CN" sz="3600" dirty="0"/>
              <a:t>Part 01</a:t>
            </a:r>
            <a:endParaRPr lang="zh-CN" altLang="en-US" sz="3600" dirty="0"/>
          </a:p>
        </p:txBody>
      </p:sp>
      <p:cxnSp>
        <p:nvCxnSpPr>
          <p:cNvPr id="16" name="PA_直接连接符 25"/>
          <p:cNvCxnSpPr/>
          <p:nvPr>
            <p:custDataLst>
              <p:tags r:id="rId1"/>
            </p:custDataLst>
          </p:nvPr>
        </p:nvCxnSpPr>
        <p:spPr>
          <a:xfrm>
            <a:off x="5803137" y="3301334"/>
            <a:ext cx="585727" cy="0"/>
          </a:xfrm>
          <a:prstGeom prst="line">
            <a:avLst/>
          </a:prstGeom>
          <a:ln w="19050">
            <a:solidFill>
              <a:srgbClr val="606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9782700"/>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文本框 40">
            <a:extLst>
              <a:ext uri="{FF2B5EF4-FFF2-40B4-BE49-F238E27FC236}">
                <a16:creationId xmlns:a16="http://schemas.microsoft.com/office/drawing/2014/main" id="{F7483E25-E143-2C4F-8767-C5EF25C2B5BA}"/>
              </a:ext>
            </a:extLst>
          </p:cNvPr>
          <p:cNvSpPr txBox="1"/>
          <p:nvPr/>
        </p:nvSpPr>
        <p:spPr>
          <a:xfrm>
            <a:off x="793003" y="-115620"/>
            <a:ext cx="10515600" cy="150588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altLang="zh-CN" sz="4400" dirty="0">
                <a:sym typeface="Arial" panose="020B0604020202020204" pitchFamily="34" charset="0"/>
              </a:rPr>
              <a:t>Multilayer stacking CNN </a:t>
            </a:r>
            <a:r>
              <a:rPr lang="en-US" altLang="zh-CN" sz="4400" dirty="0">
                <a:latin typeface="+mj-lt"/>
                <a:ea typeface="+mj-ea"/>
                <a:cs typeface="+mj-cs"/>
              </a:rPr>
              <a:t>Result</a:t>
            </a:r>
            <a:endParaRPr lang="en-US" altLang="zh-CN" sz="4400" kern="1200" dirty="0">
              <a:solidFill>
                <a:schemeClr val="tx1"/>
              </a:solidFill>
              <a:latin typeface="+mj-lt"/>
              <a:ea typeface="+mj-ea"/>
              <a:cs typeface="+mj-cs"/>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文本框 41">
            <a:extLst>
              <a:ext uri="{FF2B5EF4-FFF2-40B4-BE49-F238E27FC236}">
                <a16:creationId xmlns:a16="http://schemas.microsoft.com/office/drawing/2014/main" id="{CC405591-7DA8-8145-B345-5EF401BF9817}"/>
              </a:ext>
            </a:extLst>
          </p:cNvPr>
          <p:cNvSpPr txBox="1"/>
          <p:nvPr/>
        </p:nvSpPr>
        <p:spPr>
          <a:xfrm>
            <a:off x="9269260" y="3757808"/>
            <a:ext cx="2663095" cy="1200329"/>
          </a:xfrm>
          <a:prstGeom prst="rect">
            <a:avLst/>
          </a:prstGeom>
          <a:noFill/>
        </p:spPr>
        <p:txBody>
          <a:bodyPr wrap="square" rtlCol="0">
            <a:spAutoFit/>
          </a:bodyPr>
          <a:lstStyle/>
          <a:p>
            <a:r>
              <a:rPr kumimoji="1" lang="en-US" altLang="zh-CN" sz="2400" dirty="0"/>
              <a:t>Loss: 0.029</a:t>
            </a:r>
          </a:p>
          <a:p>
            <a:r>
              <a:rPr kumimoji="1" lang="en-US" altLang="zh-CN" sz="2400" dirty="0"/>
              <a:t>Accuracy: 99.36%</a:t>
            </a:r>
          </a:p>
          <a:p>
            <a:r>
              <a:rPr kumimoji="1" lang="en-US" altLang="zh-CN" sz="2400" dirty="0"/>
              <a:t>Precision: 98.86%</a:t>
            </a:r>
          </a:p>
        </p:txBody>
      </p:sp>
      <p:pic>
        <p:nvPicPr>
          <p:cNvPr id="17410" name="Picture 2">
            <a:extLst>
              <a:ext uri="{FF2B5EF4-FFF2-40B4-BE49-F238E27FC236}">
                <a16:creationId xmlns:a16="http://schemas.microsoft.com/office/drawing/2014/main" id="{039C510A-2796-064D-8F84-E615C41180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820" y="1017624"/>
            <a:ext cx="8466138" cy="56765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072975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文本框 40">
            <a:extLst>
              <a:ext uri="{FF2B5EF4-FFF2-40B4-BE49-F238E27FC236}">
                <a16:creationId xmlns:a16="http://schemas.microsoft.com/office/drawing/2014/main" id="{F7483E25-E143-2C4F-8767-C5EF25C2B5BA}"/>
              </a:ext>
            </a:extLst>
          </p:cNvPr>
          <p:cNvSpPr txBox="1"/>
          <p:nvPr/>
        </p:nvSpPr>
        <p:spPr>
          <a:xfrm>
            <a:off x="793003" y="-115620"/>
            <a:ext cx="10515600" cy="150588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altLang="zh-CN" sz="4400" dirty="0">
                <a:sym typeface="Arial" panose="020B0604020202020204" pitchFamily="34" charset="0"/>
              </a:rPr>
              <a:t>Model Comparison</a:t>
            </a:r>
            <a:endParaRPr lang="en-US" altLang="zh-CN" sz="4400" dirty="0"/>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 name="表格 2">
            <a:extLst>
              <a:ext uri="{FF2B5EF4-FFF2-40B4-BE49-F238E27FC236}">
                <a16:creationId xmlns:a16="http://schemas.microsoft.com/office/drawing/2014/main" id="{433F29F7-6111-9142-943C-D7DF06450986}"/>
              </a:ext>
            </a:extLst>
          </p:cNvPr>
          <p:cNvGraphicFramePr>
            <a:graphicFrameLocks noGrp="1"/>
          </p:cNvGraphicFramePr>
          <p:nvPr>
            <p:extLst>
              <p:ext uri="{D42A27DB-BD31-4B8C-83A1-F6EECF244321}">
                <p14:modId xmlns:p14="http://schemas.microsoft.com/office/powerpoint/2010/main" val="654451016"/>
              </p:ext>
            </p:extLst>
          </p:nvPr>
        </p:nvGraphicFramePr>
        <p:xfrm>
          <a:off x="1263551" y="1505882"/>
          <a:ext cx="9235116" cy="3921181"/>
        </p:xfrm>
        <a:graphic>
          <a:graphicData uri="http://schemas.openxmlformats.org/drawingml/2006/table">
            <a:tbl>
              <a:tblPr firstRow="1" bandRow="1">
                <a:tableStyleId>{073A0DAA-6AF3-43AB-8588-CEC1D06C72B9}</a:tableStyleId>
              </a:tblPr>
              <a:tblGrid>
                <a:gridCol w="2308779">
                  <a:extLst>
                    <a:ext uri="{9D8B030D-6E8A-4147-A177-3AD203B41FA5}">
                      <a16:colId xmlns:a16="http://schemas.microsoft.com/office/drawing/2014/main" val="1220567563"/>
                    </a:ext>
                  </a:extLst>
                </a:gridCol>
                <a:gridCol w="2308779">
                  <a:extLst>
                    <a:ext uri="{9D8B030D-6E8A-4147-A177-3AD203B41FA5}">
                      <a16:colId xmlns:a16="http://schemas.microsoft.com/office/drawing/2014/main" val="3007113927"/>
                    </a:ext>
                  </a:extLst>
                </a:gridCol>
                <a:gridCol w="2308779">
                  <a:extLst>
                    <a:ext uri="{9D8B030D-6E8A-4147-A177-3AD203B41FA5}">
                      <a16:colId xmlns:a16="http://schemas.microsoft.com/office/drawing/2014/main" val="3648932230"/>
                    </a:ext>
                  </a:extLst>
                </a:gridCol>
                <a:gridCol w="2308779">
                  <a:extLst>
                    <a:ext uri="{9D8B030D-6E8A-4147-A177-3AD203B41FA5}">
                      <a16:colId xmlns:a16="http://schemas.microsoft.com/office/drawing/2014/main" val="3010795591"/>
                    </a:ext>
                  </a:extLst>
                </a:gridCol>
              </a:tblGrid>
              <a:tr h="372038">
                <a:tc>
                  <a:txBody>
                    <a:bodyPr/>
                    <a:lstStyle/>
                    <a:p>
                      <a:pPr algn="ctr"/>
                      <a:r>
                        <a:rPr lang="en-US" altLang="zh-CN" sz="2800" dirty="0"/>
                        <a:t>Model</a:t>
                      </a:r>
                      <a:endParaRPr lang="zh-CN" altLang="en-US" sz="2800" dirty="0"/>
                    </a:p>
                  </a:txBody>
                  <a:tcPr/>
                </a:tc>
                <a:tc>
                  <a:txBody>
                    <a:bodyPr/>
                    <a:lstStyle/>
                    <a:p>
                      <a:pPr algn="ctr"/>
                      <a:r>
                        <a:rPr lang="en-US" altLang="zh-CN" sz="2800" dirty="0"/>
                        <a:t>Accuracy</a:t>
                      </a:r>
                      <a:endParaRPr lang="zh-CN" altLang="en-US" sz="2800" dirty="0"/>
                    </a:p>
                  </a:txBody>
                  <a:tcPr/>
                </a:tc>
                <a:tc>
                  <a:txBody>
                    <a:bodyPr/>
                    <a:lstStyle/>
                    <a:p>
                      <a:pPr algn="ctr"/>
                      <a:r>
                        <a:rPr lang="en-US" altLang="zh-CN" sz="2800" dirty="0"/>
                        <a:t>Precision</a:t>
                      </a:r>
                      <a:endParaRPr lang="zh-CN" altLang="en-US" sz="2800" dirty="0"/>
                    </a:p>
                  </a:txBody>
                  <a:tcPr/>
                </a:tc>
                <a:tc>
                  <a:txBody>
                    <a:bodyPr/>
                    <a:lstStyle/>
                    <a:p>
                      <a:pPr algn="ctr"/>
                      <a:r>
                        <a:rPr lang="en-US" altLang="zh-CN" sz="2800" dirty="0"/>
                        <a:t>Training Speed</a:t>
                      </a:r>
                      <a:endParaRPr lang="zh-CN" altLang="en-US" sz="2800" dirty="0"/>
                    </a:p>
                  </a:txBody>
                  <a:tcPr/>
                </a:tc>
                <a:extLst>
                  <a:ext uri="{0D108BD9-81ED-4DB2-BD59-A6C34878D82A}">
                    <a16:rowId xmlns:a16="http://schemas.microsoft.com/office/drawing/2014/main" val="2552356498"/>
                  </a:ext>
                </a:extLst>
              </a:tr>
              <a:tr h="837085">
                <a:tc>
                  <a:txBody>
                    <a:bodyPr/>
                    <a:lstStyle/>
                    <a:p>
                      <a:pPr algn="ctr"/>
                      <a:r>
                        <a:rPr lang="en-US" altLang="zh-CN" sz="2400" dirty="0"/>
                        <a:t>Logistic Regression</a:t>
                      </a:r>
                      <a:endParaRPr lang="zh-CN" altLang="en-US" sz="2400" dirty="0"/>
                    </a:p>
                  </a:txBody>
                  <a:tcPr/>
                </a:tc>
                <a:tc>
                  <a:txBody>
                    <a:bodyPr/>
                    <a:lstStyle/>
                    <a:p>
                      <a:pPr algn="ctr"/>
                      <a:r>
                        <a:rPr kumimoji="1" lang="en-US" altLang="zh-CN" sz="2400" dirty="0"/>
                        <a:t>94.20%</a:t>
                      </a:r>
                      <a:endParaRPr lang="zh-CN" altLang="en-US" sz="2400" dirty="0"/>
                    </a:p>
                  </a:txBody>
                  <a:tcPr/>
                </a:tc>
                <a:tc>
                  <a:txBody>
                    <a:bodyPr/>
                    <a:lstStyle/>
                    <a:p>
                      <a:pPr algn="ctr"/>
                      <a:r>
                        <a:rPr kumimoji="1" lang="en-US" altLang="zh-CN" sz="2400" dirty="0"/>
                        <a:t>93.44%</a:t>
                      </a:r>
                      <a:endParaRPr lang="zh-CN" altLang="en-US" sz="2400" dirty="0"/>
                    </a:p>
                  </a:txBody>
                  <a:tcPr/>
                </a:tc>
                <a:tc>
                  <a:txBody>
                    <a:bodyPr/>
                    <a:lstStyle/>
                    <a:p>
                      <a:pPr algn="ctr"/>
                      <a:r>
                        <a:rPr lang="en-US" altLang="zh-CN" sz="2400" dirty="0"/>
                        <a:t>Normal</a:t>
                      </a:r>
                      <a:endParaRPr lang="zh-CN" altLang="en-US" sz="2400" dirty="0"/>
                    </a:p>
                  </a:txBody>
                  <a:tcPr/>
                </a:tc>
                <a:extLst>
                  <a:ext uri="{0D108BD9-81ED-4DB2-BD59-A6C34878D82A}">
                    <a16:rowId xmlns:a16="http://schemas.microsoft.com/office/drawing/2014/main" val="2277825647"/>
                  </a:ext>
                </a:extLst>
              </a:tr>
              <a:tr h="465047">
                <a:tc>
                  <a:txBody>
                    <a:bodyPr/>
                    <a:lstStyle/>
                    <a:p>
                      <a:pPr algn="ctr"/>
                      <a:r>
                        <a:rPr lang="en-US" altLang="zh-CN" sz="2400" dirty="0"/>
                        <a:t>SVM</a:t>
                      </a:r>
                      <a:endParaRPr lang="zh-CN" altLang="en-US" sz="2400" dirty="0"/>
                    </a:p>
                  </a:txBody>
                  <a:tcPr/>
                </a:tc>
                <a:tc>
                  <a:txBody>
                    <a:bodyPr/>
                    <a:lstStyle/>
                    <a:p>
                      <a:pPr algn="ctr"/>
                      <a:r>
                        <a:rPr kumimoji="1" lang="en-US" altLang="zh-CN" sz="2400" dirty="0"/>
                        <a:t>99.20%</a:t>
                      </a:r>
                      <a:endParaRPr lang="zh-CN" altLang="en-US" sz="2400" dirty="0"/>
                    </a:p>
                  </a:txBody>
                  <a:tcPr/>
                </a:tc>
                <a:tc>
                  <a:txBody>
                    <a:bodyPr/>
                    <a:lstStyle/>
                    <a:p>
                      <a:pPr algn="ctr"/>
                      <a:r>
                        <a:rPr kumimoji="1" lang="en-US" altLang="zh-CN" sz="2400" dirty="0"/>
                        <a:t>99.17%</a:t>
                      </a:r>
                      <a:endParaRPr lang="zh-CN" altLang="en-US" sz="2400" dirty="0"/>
                    </a:p>
                  </a:txBody>
                  <a:tcPr/>
                </a:tc>
                <a:tc>
                  <a:txBody>
                    <a:bodyPr/>
                    <a:lstStyle/>
                    <a:p>
                      <a:pPr algn="ctr"/>
                      <a:r>
                        <a:rPr lang="en-US" altLang="zh-CN" sz="2400" dirty="0"/>
                        <a:t>Normal</a:t>
                      </a:r>
                      <a:endParaRPr lang="zh-CN" altLang="en-US" sz="2400" dirty="0"/>
                    </a:p>
                  </a:txBody>
                  <a:tcPr/>
                </a:tc>
                <a:extLst>
                  <a:ext uri="{0D108BD9-81ED-4DB2-BD59-A6C34878D82A}">
                    <a16:rowId xmlns:a16="http://schemas.microsoft.com/office/drawing/2014/main" val="227738846"/>
                  </a:ext>
                </a:extLst>
              </a:tr>
              <a:tr h="465047">
                <a:tc>
                  <a:txBody>
                    <a:bodyPr/>
                    <a:lstStyle/>
                    <a:p>
                      <a:pPr algn="ctr"/>
                      <a:r>
                        <a:rPr lang="en-US" altLang="zh-CN" sz="2400" dirty="0"/>
                        <a:t>CNN</a:t>
                      </a:r>
                      <a:endParaRPr lang="zh-CN" altLang="en-US" sz="2400" dirty="0"/>
                    </a:p>
                  </a:txBody>
                  <a:tcPr/>
                </a:tc>
                <a:tc>
                  <a:txBody>
                    <a:bodyPr/>
                    <a:lstStyle/>
                    <a:p>
                      <a:pPr algn="ctr"/>
                      <a:r>
                        <a:rPr kumimoji="1" lang="en-US" altLang="zh-CN" sz="2400" dirty="0"/>
                        <a:t>94.54%</a:t>
                      </a:r>
                      <a:endParaRPr lang="zh-CN" altLang="en-US" sz="2400" dirty="0"/>
                    </a:p>
                  </a:txBody>
                  <a:tcPr/>
                </a:tc>
                <a:tc>
                  <a:txBody>
                    <a:bodyPr/>
                    <a:lstStyle/>
                    <a:p>
                      <a:pPr algn="ctr"/>
                      <a:r>
                        <a:rPr kumimoji="1" lang="en-US" altLang="zh-CN" sz="2400" dirty="0"/>
                        <a:t>84.82%</a:t>
                      </a:r>
                      <a:endParaRPr lang="zh-CN" altLang="en-US" sz="2400" dirty="0"/>
                    </a:p>
                  </a:txBody>
                  <a:tcPr/>
                </a:tc>
                <a:tc>
                  <a:txBody>
                    <a:bodyPr/>
                    <a:lstStyle/>
                    <a:p>
                      <a:pPr algn="ctr"/>
                      <a:r>
                        <a:rPr lang="en-US" altLang="zh-CN" sz="2400" dirty="0"/>
                        <a:t>Slow</a:t>
                      </a:r>
                      <a:endParaRPr lang="zh-CN" altLang="en-US" sz="2400" dirty="0"/>
                    </a:p>
                  </a:txBody>
                  <a:tcPr/>
                </a:tc>
                <a:extLst>
                  <a:ext uri="{0D108BD9-81ED-4DB2-BD59-A6C34878D82A}">
                    <a16:rowId xmlns:a16="http://schemas.microsoft.com/office/drawing/2014/main" val="3571180153"/>
                  </a:ext>
                </a:extLst>
              </a:tr>
              <a:tr h="120912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400" dirty="0">
                          <a:sym typeface="Arial" panose="020B0604020202020204" pitchFamily="34" charset="0"/>
                        </a:rPr>
                        <a:t>Multilayer stacking CNN</a:t>
                      </a:r>
                    </a:p>
                    <a:p>
                      <a:pPr algn="ctr"/>
                      <a:endParaRPr lang="zh-CN" altLang="en-US" sz="2400" dirty="0"/>
                    </a:p>
                  </a:txBody>
                  <a:tcPr/>
                </a:tc>
                <a:tc>
                  <a:txBody>
                    <a:bodyPr/>
                    <a:lstStyle/>
                    <a:p>
                      <a:pPr algn="ctr"/>
                      <a:r>
                        <a:rPr kumimoji="1" lang="en-US" altLang="zh-CN" sz="2400" dirty="0"/>
                        <a:t>99.36%</a:t>
                      </a:r>
                      <a:endParaRPr lang="zh-CN" altLang="en-US" sz="2400" dirty="0"/>
                    </a:p>
                  </a:txBody>
                  <a:tcPr/>
                </a:tc>
                <a:tc>
                  <a:txBody>
                    <a:bodyPr/>
                    <a:lstStyle/>
                    <a:p>
                      <a:pPr algn="ctr"/>
                      <a:r>
                        <a:rPr kumimoji="1" lang="en-US" altLang="zh-CN" sz="2400" dirty="0"/>
                        <a:t>98.86%</a:t>
                      </a:r>
                      <a:endParaRPr lang="zh-CN" altLang="en-US" sz="2400" dirty="0"/>
                    </a:p>
                  </a:txBody>
                  <a:tcPr/>
                </a:tc>
                <a:tc>
                  <a:txBody>
                    <a:bodyPr/>
                    <a:lstStyle/>
                    <a:p>
                      <a:pPr algn="ctr"/>
                      <a:r>
                        <a:rPr lang="en-US" altLang="zh-CN" sz="2400" dirty="0"/>
                        <a:t>Normal</a:t>
                      </a:r>
                      <a:endParaRPr lang="zh-CN" altLang="en-US" sz="2400" dirty="0"/>
                    </a:p>
                  </a:txBody>
                  <a:tcPr/>
                </a:tc>
                <a:extLst>
                  <a:ext uri="{0D108BD9-81ED-4DB2-BD59-A6C34878D82A}">
                    <a16:rowId xmlns:a16="http://schemas.microsoft.com/office/drawing/2014/main" val="3835841422"/>
                  </a:ext>
                </a:extLst>
              </a:tr>
            </a:tbl>
          </a:graphicData>
        </a:graphic>
      </p:graphicFrame>
      <p:pic>
        <p:nvPicPr>
          <p:cNvPr id="21508" name="Picture 4" descr="对勾 的图像结果">
            <a:extLst>
              <a:ext uri="{FF2B5EF4-FFF2-40B4-BE49-F238E27FC236}">
                <a16:creationId xmlns:a16="http://schemas.microsoft.com/office/drawing/2014/main" id="{B88BDD89-21C3-0247-87A0-1C3D4D4B22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937" y="3350638"/>
            <a:ext cx="432131" cy="45971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对勾 的图像结果">
            <a:extLst>
              <a:ext uri="{FF2B5EF4-FFF2-40B4-BE49-F238E27FC236}">
                <a16:creationId xmlns:a16="http://schemas.microsoft.com/office/drawing/2014/main" id="{D61687F5-DE7B-9E4C-819E-FCE328A7B1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807" y="4511044"/>
            <a:ext cx="432131" cy="459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70931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1508"/>
                                        </p:tgtEl>
                                        <p:attrNameLst>
                                          <p:attrName>style.visibility</p:attrName>
                                        </p:attrNameLst>
                                      </p:cBhvr>
                                      <p:to>
                                        <p:strVal val="visible"/>
                                      </p:to>
                                    </p:set>
                                    <p:animEffect transition="in" filter="blinds(horizontal)">
                                      <p:cBhvr>
                                        <p:cTn id="7" dur="500"/>
                                        <p:tgtEl>
                                          <p:spTgt spid="21508"/>
                                        </p:tgtEl>
                                      </p:cBhvr>
                                    </p:animEffect>
                                  </p:childTnLst>
                                </p:cTn>
                              </p:par>
                              <p:par>
                                <p:cTn id="8" presetID="3" presetClass="entr" presetSubtype="1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D145F75-6167-89D5-8018-0F6A7862D0FD}"/>
              </a:ext>
            </a:extLst>
          </p:cNvPr>
          <p:cNvGrpSpPr/>
          <p:nvPr/>
        </p:nvGrpSpPr>
        <p:grpSpPr>
          <a:xfrm>
            <a:off x="-903035" y="-1410712"/>
            <a:ext cx="13998070" cy="9679424"/>
            <a:chOff x="-903035" y="-1410712"/>
            <a:chExt cx="13998070" cy="9679424"/>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822510" y="1508763"/>
              <a:ext cx="9679424" cy="3840474"/>
            </a:xfrm>
            <a:prstGeom prst="rect">
              <a:avLst/>
            </a:prstGeom>
          </p:spPr>
        </p:pic>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flipH="1">
              <a:off x="6335086" y="1508763"/>
              <a:ext cx="9679424" cy="3840474"/>
            </a:xfrm>
            <a:prstGeom prst="rect">
              <a:avLst/>
            </a:prstGeom>
          </p:spPr>
        </p:pic>
      </p:grpSp>
      <p:grpSp>
        <p:nvGrpSpPr>
          <p:cNvPr id="5" name="组合 4">
            <a:extLst>
              <a:ext uri="{FF2B5EF4-FFF2-40B4-BE49-F238E27FC236}">
                <a16:creationId xmlns:a16="http://schemas.microsoft.com/office/drawing/2014/main" id="{12340EF2-84D3-BD9E-1763-B0DA0F4B85C8}"/>
              </a:ext>
            </a:extLst>
          </p:cNvPr>
          <p:cNvGrpSpPr/>
          <p:nvPr/>
        </p:nvGrpSpPr>
        <p:grpSpPr>
          <a:xfrm>
            <a:off x="3679825" y="2014188"/>
            <a:ext cx="4832350" cy="3596672"/>
            <a:chOff x="3679825" y="2014188"/>
            <a:chExt cx="4832350" cy="3596672"/>
          </a:xfrm>
        </p:grpSpPr>
        <p:sp>
          <p:nvSpPr>
            <p:cNvPr id="4" name="文本框 3"/>
            <p:cNvSpPr txBox="1"/>
            <p:nvPr/>
          </p:nvSpPr>
          <p:spPr>
            <a:xfrm>
              <a:off x="3679825" y="4411980"/>
              <a:ext cx="4832350" cy="1198880"/>
            </a:xfrm>
            <a:prstGeom prst="rect">
              <a:avLst/>
            </a:prstGeom>
            <a:noFill/>
          </p:spPr>
          <p:txBody>
            <a:bodyPr wrap="square" rtlCol="0">
              <a:spAutoFit/>
            </a:bodyPr>
            <a:lstStyle/>
            <a:p>
              <a:pPr algn="ctr"/>
              <a:r>
                <a:rPr lang="en-GB" altLang="zh-CN" sz="3600" dirty="0">
                  <a:latin typeface="微软雅黑" panose="020B0503020204020204" pitchFamily="34" charset="-122"/>
                  <a:ea typeface="微软雅黑" panose="020B0503020204020204" pitchFamily="34" charset="-122"/>
                  <a:sym typeface="+mn-ea"/>
                </a:rPr>
                <a:t>Detection of  Drowsiness Driving</a:t>
              </a:r>
            </a:p>
          </p:txBody>
        </p:sp>
        <p:grpSp>
          <p:nvGrpSpPr>
            <p:cNvPr id="15" name="组合 14"/>
            <p:cNvGrpSpPr/>
            <p:nvPr/>
          </p:nvGrpSpPr>
          <p:grpSpPr>
            <a:xfrm>
              <a:off x="5274368" y="2014188"/>
              <a:ext cx="1643268" cy="1866298"/>
              <a:chOff x="5245632" y="1981551"/>
              <a:chExt cx="1700739" cy="1931571"/>
            </a:xfrm>
          </p:grpSpPr>
          <p:sp>
            <p:nvSpPr>
              <p:cNvPr id="12" name="矩形 11"/>
              <p:cNvSpPr/>
              <p:nvPr/>
            </p:nvSpPr>
            <p:spPr>
              <a:xfrm rot="2700000">
                <a:off x="5245632" y="2212384"/>
                <a:ext cx="1700738" cy="1700738"/>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rot="2700000">
                <a:off x="5245633" y="1981551"/>
                <a:ext cx="1700738" cy="1700738"/>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5095462" y="2624172"/>
              <a:ext cx="2001078" cy="646331"/>
            </a:xfrm>
            <a:prstGeom prst="rect">
              <a:avLst/>
            </a:prstGeom>
            <a:noFill/>
          </p:spPr>
          <p:txBody>
            <a:bodyPr wrap="square" rtlCol="0">
              <a:spAutoFit/>
            </a:bodyPr>
            <a:lstStyle/>
            <a:p>
              <a:pPr algn="ctr"/>
              <a:r>
                <a:rPr lang="en-US" altLang="zh-CN" sz="3600" dirty="0"/>
                <a:t>Part 03</a:t>
              </a:r>
              <a:endParaRPr lang="zh-CN" altLang="en-US" sz="3600" dirty="0"/>
            </a:p>
          </p:txBody>
        </p:sp>
        <p:cxnSp>
          <p:nvCxnSpPr>
            <p:cNvPr id="16" name="PA_直接连接符 25"/>
            <p:cNvCxnSpPr/>
            <p:nvPr>
              <p:custDataLst>
                <p:tags r:id="rId1"/>
              </p:custDataLst>
            </p:nvPr>
          </p:nvCxnSpPr>
          <p:spPr>
            <a:xfrm>
              <a:off x="5803137" y="3301334"/>
              <a:ext cx="585727" cy="0"/>
            </a:xfrm>
            <a:prstGeom prst="line">
              <a:avLst/>
            </a:prstGeom>
            <a:ln w="19050">
              <a:solidFill>
                <a:srgbClr val="60606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randombar(horizontal)">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EFD2EFCD-F4AD-9EAC-6869-C7B08E9C6560}"/>
              </a:ext>
            </a:extLst>
          </p:cNvPr>
          <p:cNvGrpSpPr/>
          <p:nvPr/>
        </p:nvGrpSpPr>
        <p:grpSpPr>
          <a:xfrm>
            <a:off x="209344" y="207536"/>
            <a:ext cx="6451100" cy="769441"/>
            <a:chOff x="209344" y="207536"/>
            <a:chExt cx="4118107" cy="769441"/>
          </a:xfrm>
        </p:grpSpPr>
        <p:sp>
          <p:nvSpPr>
            <p:cNvPr id="2" name="文本框 1"/>
            <p:cNvSpPr txBox="1"/>
            <p:nvPr/>
          </p:nvSpPr>
          <p:spPr>
            <a:xfrm>
              <a:off x="714043" y="207536"/>
              <a:ext cx="3613408" cy="769441"/>
            </a:xfrm>
            <a:prstGeom prst="rect">
              <a:avLst/>
            </a:prstGeom>
            <a:noFill/>
          </p:spPr>
          <p:txBody>
            <a:bodyPr wrap="square" rtlCol="0">
              <a:spAutoFit/>
            </a:bodyPr>
            <a:lstStyle/>
            <a:p>
              <a:r>
                <a:rPr lang="en-US" altLang="zh-CN" sz="4400" dirty="0">
                  <a:latin typeface="+mj-lt"/>
                  <a:ea typeface="+mj-ea"/>
                </a:rPr>
                <a:t>Drowsy Driving</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sp>
        <p:nvSpPr>
          <p:cNvPr id="3" name="文本框 2"/>
          <p:cNvSpPr txBox="1"/>
          <p:nvPr/>
        </p:nvSpPr>
        <p:spPr>
          <a:xfrm>
            <a:off x="7091916" y="1690933"/>
            <a:ext cx="5235216" cy="1261884"/>
          </a:xfrm>
          <a:prstGeom prst="rect">
            <a:avLst/>
          </a:prstGeom>
          <a:noFill/>
        </p:spPr>
        <p:txBody>
          <a:bodyPr wrap="none" rtlCol="0">
            <a:spAutoFit/>
          </a:bodyPr>
          <a:lstStyle/>
          <a:p>
            <a:pPr algn="l"/>
            <a:r>
              <a:rPr lang="en-US" altLang="zh-CN" sz="2800" b="1" dirty="0">
                <a:latin typeface="+mn-ea"/>
              </a:rPr>
              <a:t>D</a:t>
            </a:r>
            <a:r>
              <a:rPr lang="zh-CN" altLang="en-US" sz="2800" b="1" dirty="0">
                <a:latin typeface="+mn-ea"/>
              </a:rPr>
              <a:t>angerous driving behavior</a:t>
            </a:r>
            <a:endParaRPr lang="en-US" altLang="zh-CN" sz="2800" b="1" dirty="0">
              <a:latin typeface="+mn-ea"/>
            </a:endParaRPr>
          </a:p>
          <a:p>
            <a:pPr marL="342900" indent="-342900">
              <a:buFont typeface="Arial" panose="020B0604020202020204" pitchFamily="34" charset="0"/>
              <a:buChar char="•"/>
            </a:pPr>
            <a:r>
              <a:rPr lang="en-GB" altLang="zh-CN" sz="2400" dirty="0">
                <a:solidFill>
                  <a:schemeClr val="tx1">
                    <a:lumMod val="95000"/>
                    <a:lumOff val="5000"/>
                  </a:schemeClr>
                </a:solidFill>
                <a:latin typeface="+mn-ea"/>
                <a:sym typeface="+mn-ea"/>
              </a:rPr>
              <a:t>Distracted Behaviour</a:t>
            </a:r>
          </a:p>
          <a:p>
            <a:pPr marL="342900" indent="-342900">
              <a:buFont typeface="Arial" panose="020B0604020202020204" pitchFamily="34" charset="0"/>
              <a:buChar char="•"/>
            </a:pPr>
            <a:r>
              <a:rPr lang="en-GB" altLang="zh-CN" sz="2400" dirty="0">
                <a:solidFill>
                  <a:srgbClr val="0D0D0D"/>
                </a:solidFill>
                <a:latin typeface="+mn-ea"/>
                <a:sym typeface="+mn-ea"/>
              </a:rPr>
              <a:t>Drowsy Driving</a:t>
            </a:r>
          </a:p>
        </p:txBody>
      </p:sp>
      <p:sp>
        <p:nvSpPr>
          <p:cNvPr id="19" name="文本框 18">
            <a:extLst>
              <a:ext uri="{FF2B5EF4-FFF2-40B4-BE49-F238E27FC236}">
                <a16:creationId xmlns:a16="http://schemas.microsoft.com/office/drawing/2014/main" id="{28DDDACE-63EE-FE0F-0740-37ED75757A54}"/>
              </a:ext>
            </a:extLst>
          </p:cNvPr>
          <p:cNvSpPr txBox="1"/>
          <p:nvPr/>
        </p:nvSpPr>
        <p:spPr>
          <a:xfrm>
            <a:off x="7113181" y="3578565"/>
            <a:ext cx="4909146" cy="1631216"/>
          </a:xfrm>
          <a:prstGeom prst="rect">
            <a:avLst/>
          </a:prstGeom>
          <a:noFill/>
        </p:spPr>
        <p:txBody>
          <a:bodyPr wrap="square" rtlCol="0">
            <a:spAutoFit/>
          </a:bodyPr>
          <a:lstStyle/>
          <a:p>
            <a:pPr algn="l"/>
            <a:r>
              <a:rPr lang="en-US" altLang="zh-CN" sz="2800" b="1" dirty="0">
                <a:latin typeface="+mn-ea"/>
              </a:rPr>
              <a:t>Objective</a:t>
            </a:r>
          </a:p>
          <a:p>
            <a:pPr marL="342900" indent="-342900">
              <a:buFont typeface="Arial" panose="020B0604020202020204" pitchFamily="34" charset="0"/>
              <a:buChar char="•"/>
            </a:pPr>
            <a:r>
              <a:rPr lang="en-US" altLang="zh-CN" sz="2400" dirty="0">
                <a:solidFill>
                  <a:schemeClr val="tx1">
                    <a:lumMod val="95000"/>
                    <a:lumOff val="5000"/>
                  </a:schemeClr>
                </a:solidFill>
                <a:latin typeface="+mn-ea"/>
                <a:sym typeface="+mn-ea"/>
              </a:rPr>
              <a:t>Determine if a driver is drowsy by identifying two dangerous behaviors</a:t>
            </a:r>
            <a:endParaRPr lang="en-GB" altLang="zh-CN" sz="2400" dirty="0">
              <a:solidFill>
                <a:srgbClr val="0D0D0D"/>
              </a:solidFill>
              <a:latin typeface="+mn-ea"/>
              <a:sym typeface="+mn-ea"/>
            </a:endParaRPr>
          </a:p>
        </p:txBody>
      </p:sp>
      <p:pic>
        <p:nvPicPr>
          <p:cNvPr id="9" name="图片 8">
            <a:extLst>
              <a:ext uri="{FF2B5EF4-FFF2-40B4-BE49-F238E27FC236}">
                <a16:creationId xmlns:a16="http://schemas.microsoft.com/office/drawing/2014/main" id="{D87F64A3-9FCE-E02C-5A7B-1FB00980098F}"/>
              </a:ext>
            </a:extLst>
          </p:cNvPr>
          <p:cNvPicPr>
            <a:picLocks noChangeAspect="1"/>
          </p:cNvPicPr>
          <p:nvPr/>
        </p:nvPicPr>
        <p:blipFill>
          <a:blip r:embed="rId2"/>
          <a:stretch>
            <a:fillRect/>
          </a:stretch>
        </p:blipFill>
        <p:spPr>
          <a:xfrm>
            <a:off x="283401" y="1690933"/>
            <a:ext cx="6679467" cy="440635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1000" fill="hold"/>
                                        <p:tgtEl>
                                          <p:spTgt spid="3"/>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4043" y="223614"/>
            <a:ext cx="5381957" cy="769441"/>
          </a:xfrm>
          <a:prstGeom prst="rect">
            <a:avLst/>
          </a:prstGeom>
          <a:noFill/>
        </p:spPr>
        <p:txBody>
          <a:bodyPr wrap="square" rtlCol="0">
            <a:spAutoFit/>
          </a:bodyPr>
          <a:lstStyle/>
          <a:p>
            <a:r>
              <a:rPr lang="en-US" altLang="zh-CN" sz="4400" dirty="0">
                <a:latin typeface="+mj-lt"/>
                <a:ea typeface="+mj-ea"/>
              </a:rPr>
              <a:t>Data Collection</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3" name="文本框 2"/>
          <p:cNvSpPr txBox="1"/>
          <p:nvPr/>
        </p:nvSpPr>
        <p:spPr>
          <a:xfrm>
            <a:off x="260661" y="1380471"/>
            <a:ext cx="4268810" cy="2554545"/>
          </a:xfrm>
          <a:prstGeom prst="rect">
            <a:avLst/>
          </a:prstGeom>
          <a:noFill/>
        </p:spPr>
        <p:txBody>
          <a:bodyPr wrap="square" rtlCol="0">
            <a:spAutoFit/>
          </a:bodyPr>
          <a:lstStyle/>
          <a:p>
            <a:r>
              <a:rPr lang="en-GB" altLang="zh-CN" sz="3200" b="1" dirty="0">
                <a:solidFill>
                  <a:srgbClr val="0D0D0D"/>
                </a:solidFill>
                <a:latin typeface="+mn-ea"/>
                <a:sym typeface="+mn-ea"/>
              </a:rPr>
              <a:t>Driving</a:t>
            </a:r>
          </a:p>
          <a:p>
            <a:pPr marL="342900" indent="-342900">
              <a:buFont typeface="Arial" panose="020B0604020202020204" pitchFamily="34" charset="0"/>
              <a:buChar char="•"/>
            </a:pPr>
            <a:r>
              <a:rPr lang="en-US" altLang="en-GB" sz="2800" dirty="0">
                <a:solidFill>
                  <a:schemeClr val="tx1">
                    <a:lumMod val="95000"/>
                    <a:lumOff val="5000"/>
                  </a:schemeClr>
                </a:solidFill>
                <a:latin typeface="+mn-ea"/>
                <a:sym typeface="+mn-ea"/>
              </a:rPr>
              <a:t>Closed/Opened eyes</a:t>
            </a:r>
          </a:p>
          <a:p>
            <a:pPr marL="342900" indent="-342900">
              <a:buFont typeface="Arial" panose="020B0604020202020204" pitchFamily="34" charset="0"/>
              <a:buChar char="•"/>
            </a:pPr>
            <a:r>
              <a:rPr lang="en-US" altLang="en-GB" sz="2800" dirty="0">
                <a:solidFill>
                  <a:srgbClr val="0D0D0D"/>
                </a:solidFill>
                <a:latin typeface="+mn-ea"/>
                <a:sym typeface="+mn-ea"/>
              </a:rPr>
              <a:t>Yawn/no yawn</a:t>
            </a:r>
          </a:p>
          <a:p>
            <a:endParaRPr lang="en-US" altLang="en-GB" sz="2400" dirty="0">
              <a:solidFill>
                <a:schemeClr val="tx1">
                  <a:lumMod val="95000"/>
                  <a:lumOff val="5000"/>
                </a:schemeClr>
              </a:solidFill>
              <a:latin typeface="+mn-ea"/>
              <a:sym typeface="+mn-ea"/>
            </a:endParaRPr>
          </a:p>
          <a:p>
            <a:pPr algn="l"/>
            <a:endParaRPr lang="en-GB" altLang="zh-CN" sz="2400" b="1" dirty="0">
              <a:solidFill>
                <a:srgbClr val="0D0D0D"/>
              </a:solidFill>
              <a:latin typeface="+mn-ea"/>
              <a:sym typeface="+mn-ea"/>
            </a:endParaRPr>
          </a:p>
          <a:p>
            <a:pPr algn="l"/>
            <a:endParaRPr lang="zh-CN" altLang="en-US" sz="2400" b="1" dirty="0">
              <a:latin typeface="+mn-ea"/>
            </a:endParaRPr>
          </a:p>
        </p:txBody>
      </p:sp>
      <p:grpSp>
        <p:nvGrpSpPr>
          <p:cNvPr id="8" name="组合 7">
            <a:extLst>
              <a:ext uri="{FF2B5EF4-FFF2-40B4-BE49-F238E27FC236}">
                <a16:creationId xmlns:a16="http://schemas.microsoft.com/office/drawing/2014/main" id="{93F804A3-8CA0-FD13-9263-4DAD91245274}"/>
              </a:ext>
            </a:extLst>
          </p:cNvPr>
          <p:cNvGrpSpPr/>
          <p:nvPr/>
        </p:nvGrpSpPr>
        <p:grpSpPr>
          <a:xfrm>
            <a:off x="484679" y="2977519"/>
            <a:ext cx="4755250" cy="3433913"/>
            <a:chOff x="484679" y="2977519"/>
            <a:chExt cx="4755250" cy="3433913"/>
          </a:xfrm>
        </p:grpSpPr>
        <p:grpSp>
          <p:nvGrpSpPr>
            <p:cNvPr id="6" name="组合 5">
              <a:extLst>
                <a:ext uri="{FF2B5EF4-FFF2-40B4-BE49-F238E27FC236}">
                  <a16:creationId xmlns:a16="http://schemas.microsoft.com/office/drawing/2014/main" id="{B6B2C68E-EDAF-E6CD-1284-74B9522C4CCC}"/>
                </a:ext>
              </a:extLst>
            </p:cNvPr>
            <p:cNvGrpSpPr/>
            <p:nvPr/>
          </p:nvGrpSpPr>
          <p:grpSpPr>
            <a:xfrm>
              <a:off x="484679" y="2977520"/>
              <a:ext cx="4667550" cy="3433912"/>
              <a:chOff x="780895" y="2977520"/>
              <a:chExt cx="4667550" cy="3433912"/>
            </a:xfrm>
          </p:grpSpPr>
          <p:sp>
            <p:nvSpPr>
              <p:cNvPr id="10" name="Freeform 7"/>
              <p:cNvSpPr/>
              <p:nvPr/>
            </p:nvSpPr>
            <p:spPr>
              <a:xfrm>
                <a:off x="894795" y="5284485"/>
                <a:ext cx="4553650" cy="1126947"/>
              </a:xfrm>
              <a:custGeom>
                <a:avLst/>
                <a:gdLst>
                  <a:gd name="connsiteX0" fmla="*/ 0 w 2596355"/>
                  <a:gd name="connsiteY0" fmla="*/ 0 h 532518"/>
                  <a:gd name="connsiteX1" fmla="*/ 2330096 w 2596355"/>
                  <a:gd name="connsiteY1" fmla="*/ 0 h 532518"/>
                  <a:gd name="connsiteX2" fmla="*/ 2596355 w 2596355"/>
                  <a:gd name="connsiteY2" fmla="*/ 266259 h 532518"/>
                  <a:gd name="connsiteX3" fmla="*/ 2330096 w 2596355"/>
                  <a:gd name="connsiteY3" fmla="*/ 532518 h 532518"/>
                  <a:gd name="connsiteX4" fmla="*/ 0 w 2596355"/>
                  <a:gd name="connsiteY4" fmla="*/ 532518 h 532518"/>
                  <a:gd name="connsiteX5" fmla="*/ 266259 w 2596355"/>
                  <a:gd name="connsiteY5" fmla="*/ 266259 h 532518"/>
                  <a:gd name="connsiteX6" fmla="*/ 0 w 2596355"/>
                  <a:gd name="connsiteY6" fmla="*/ 0 h 53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55" h="532518">
                    <a:moveTo>
                      <a:pt x="0" y="0"/>
                    </a:moveTo>
                    <a:lnTo>
                      <a:pt x="2330096" y="0"/>
                    </a:lnTo>
                    <a:lnTo>
                      <a:pt x="2596355" y="266259"/>
                    </a:lnTo>
                    <a:lnTo>
                      <a:pt x="2330096" y="532518"/>
                    </a:lnTo>
                    <a:lnTo>
                      <a:pt x="0" y="532518"/>
                    </a:lnTo>
                    <a:lnTo>
                      <a:pt x="266259" y="266259"/>
                    </a:lnTo>
                    <a:lnTo>
                      <a:pt x="0" y="0"/>
                    </a:lnTo>
                    <a:close/>
                  </a:path>
                </a:pathLst>
              </a:custGeom>
              <a:solidFill>
                <a:srgbClr val="60606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solidFill>
                    <a:schemeClr val="bg1"/>
                  </a:solidFill>
                  <a:latin typeface="+mn-ea"/>
                </a:endParaRPr>
              </a:p>
            </p:txBody>
          </p:sp>
          <p:sp>
            <p:nvSpPr>
              <p:cNvPr id="11" name="speed"/>
              <p:cNvSpPr txBox="1">
                <a:spLocks noChangeArrowheads="1"/>
              </p:cNvSpPr>
              <p:nvPr/>
            </p:nvSpPr>
            <p:spPr bwMode="auto">
              <a:xfrm>
                <a:off x="1484360" y="5550745"/>
                <a:ext cx="3374519" cy="473271"/>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bodyPr>
              <a:lstStyle>
                <a:defPPr>
                  <a:defRPr lang="ko-KR"/>
                </a:defPPr>
                <a:lvl1pPr fontAlgn="base">
                  <a:lnSpc>
                    <a:spcPct val="90000"/>
                  </a:lnSpc>
                  <a:spcBef>
                    <a:spcPct val="0"/>
                  </a:spcBef>
                  <a:spcAft>
                    <a:spcPct val="0"/>
                  </a:spcAft>
                  <a:buClr>
                    <a:prstClr val="white"/>
                  </a:buClr>
                  <a:defRPr kumimoji="1" sz="14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defRPr>
                </a:lvl1pPr>
                <a:lvl2pPr fontAlgn="base">
                  <a:spcBef>
                    <a:spcPct val="0"/>
                  </a:spcBef>
                  <a:spcAft>
                    <a:spcPct val="0"/>
                  </a:spcAft>
                  <a:defRPr kumimoji="1">
                    <a:latin typeface="굴림" pitchFamily="50" charset="-127"/>
                    <a:ea typeface="굴림" pitchFamily="50" charset="-127"/>
                  </a:defRPr>
                </a:lvl2pPr>
                <a:lvl3pPr fontAlgn="base">
                  <a:spcBef>
                    <a:spcPct val="0"/>
                  </a:spcBef>
                  <a:spcAft>
                    <a:spcPct val="0"/>
                  </a:spcAft>
                  <a:defRPr kumimoji="1">
                    <a:latin typeface="굴림" pitchFamily="50" charset="-127"/>
                    <a:ea typeface="굴림" pitchFamily="50" charset="-127"/>
                  </a:defRPr>
                </a:lvl3pPr>
                <a:lvl4pPr fontAlgn="base">
                  <a:spcBef>
                    <a:spcPct val="0"/>
                  </a:spcBef>
                  <a:spcAft>
                    <a:spcPct val="0"/>
                  </a:spcAft>
                  <a:defRPr kumimoji="1">
                    <a:latin typeface="굴림" pitchFamily="50" charset="-127"/>
                    <a:ea typeface="굴림" pitchFamily="50" charset="-127"/>
                  </a:defRPr>
                </a:lvl4pPr>
                <a:lvl5pPr fontAlgn="base">
                  <a:spcBef>
                    <a:spcPct val="0"/>
                  </a:spcBef>
                  <a:spcAft>
                    <a:spcPct val="0"/>
                  </a:spcAft>
                  <a:defRPr kumimoji="1">
                    <a:latin typeface="굴림" pitchFamily="50" charset="-127"/>
                    <a:ea typeface="굴림" pitchFamily="50" charset="-127"/>
                  </a:defRPr>
                </a:lvl5pPr>
                <a:lvl6pPr>
                  <a:defRPr kumimoji="1">
                    <a:latin typeface="굴림" pitchFamily="50" charset="-127"/>
                    <a:ea typeface="굴림" pitchFamily="50" charset="-127"/>
                  </a:defRPr>
                </a:lvl6pPr>
                <a:lvl7pPr>
                  <a:defRPr kumimoji="1">
                    <a:latin typeface="굴림" pitchFamily="50" charset="-127"/>
                    <a:ea typeface="굴림" pitchFamily="50" charset="-127"/>
                  </a:defRPr>
                </a:lvl7pPr>
                <a:lvl8pPr>
                  <a:defRPr kumimoji="1">
                    <a:latin typeface="굴림" pitchFamily="50" charset="-127"/>
                    <a:ea typeface="굴림" pitchFamily="50" charset="-127"/>
                  </a:defRPr>
                </a:lvl8pPr>
                <a:lvl9pPr>
                  <a:defRPr kumimoji="1">
                    <a:latin typeface="굴림" pitchFamily="50" charset="-127"/>
                    <a:ea typeface="굴림" pitchFamily="50" charset="-127"/>
                  </a:defRPr>
                </a:lvl9pPr>
              </a:lstStyle>
              <a:p>
                <a:pPr defTabSz="1216660">
                  <a:lnSpc>
                    <a:spcPct val="120000"/>
                  </a:lnSpc>
                  <a:spcBef>
                    <a:spcPct val="20000"/>
                  </a:spcBef>
                  <a:defRPr/>
                </a:pPr>
                <a:r>
                  <a:rPr lang="en-US" altLang="en-GB" sz="2800" dirty="0">
                    <a:solidFill>
                      <a:schemeClr val="bg1"/>
                    </a:solidFill>
                    <a:latin typeface="+mn-ea"/>
                    <a:ea typeface="+mn-ea"/>
                    <a:sym typeface="+mn-ea"/>
                  </a:rPr>
                  <a:t>Eyes closed/open</a:t>
                </a:r>
              </a:p>
            </p:txBody>
          </p:sp>
          <p:pic>
            <p:nvPicPr>
              <p:cNvPr id="21" name="图片 20" descr="_0"/>
              <p:cNvPicPr>
                <a:picLocks noChangeAspect="1"/>
              </p:cNvPicPr>
              <p:nvPr/>
            </p:nvPicPr>
            <p:blipFill>
              <a:blip r:embed="rId3"/>
              <a:stretch>
                <a:fillRect/>
              </a:stretch>
            </p:blipFill>
            <p:spPr>
              <a:xfrm>
                <a:off x="780895" y="2977520"/>
                <a:ext cx="2137595" cy="2137595"/>
              </a:xfrm>
              <a:prstGeom prst="rect">
                <a:avLst/>
              </a:prstGeom>
            </p:spPr>
          </p:pic>
        </p:grpSp>
        <p:pic>
          <p:nvPicPr>
            <p:cNvPr id="27" name="图片 26" descr="1"/>
            <p:cNvPicPr>
              <a:picLocks noChangeAspect="1"/>
            </p:cNvPicPr>
            <p:nvPr/>
          </p:nvPicPr>
          <p:blipFill>
            <a:blip r:embed="rId4"/>
            <a:stretch>
              <a:fillRect/>
            </a:stretch>
          </p:blipFill>
          <p:spPr>
            <a:xfrm>
              <a:off x="3067501" y="2977519"/>
              <a:ext cx="2172428" cy="2137595"/>
            </a:xfrm>
            <a:prstGeom prst="rect">
              <a:avLst/>
            </a:prstGeom>
          </p:spPr>
        </p:pic>
      </p:grpSp>
      <p:grpSp>
        <p:nvGrpSpPr>
          <p:cNvPr id="9" name="组合 8">
            <a:extLst>
              <a:ext uri="{FF2B5EF4-FFF2-40B4-BE49-F238E27FC236}">
                <a16:creationId xmlns:a16="http://schemas.microsoft.com/office/drawing/2014/main" id="{37B343DD-CFE3-27B4-E722-EFBDCC6A0599}"/>
              </a:ext>
            </a:extLst>
          </p:cNvPr>
          <p:cNvGrpSpPr/>
          <p:nvPr/>
        </p:nvGrpSpPr>
        <p:grpSpPr>
          <a:xfrm>
            <a:off x="5799783" y="2977519"/>
            <a:ext cx="5789485" cy="3433913"/>
            <a:chOff x="5799783" y="2977519"/>
            <a:chExt cx="5789485" cy="3433913"/>
          </a:xfrm>
        </p:grpSpPr>
        <p:pic>
          <p:nvPicPr>
            <p:cNvPr id="28" name="图片 27" descr="1"/>
            <p:cNvPicPr>
              <a:picLocks noChangeAspect="1"/>
            </p:cNvPicPr>
            <p:nvPr/>
          </p:nvPicPr>
          <p:blipFill>
            <a:blip r:embed="rId5"/>
            <a:stretch>
              <a:fillRect/>
            </a:stretch>
          </p:blipFill>
          <p:spPr>
            <a:xfrm>
              <a:off x="5799783" y="2977519"/>
              <a:ext cx="2849857" cy="2137594"/>
            </a:xfrm>
            <a:prstGeom prst="rect">
              <a:avLst/>
            </a:prstGeom>
          </p:spPr>
        </p:pic>
        <p:sp>
          <p:nvSpPr>
            <p:cNvPr id="31" name="Freeform 7">
              <a:extLst>
                <a:ext uri="{FF2B5EF4-FFF2-40B4-BE49-F238E27FC236}">
                  <a16:creationId xmlns:a16="http://schemas.microsoft.com/office/drawing/2014/main" id="{D792465C-79FF-E18A-7A4B-B76A548F909F}"/>
                </a:ext>
              </a:extLst>
            </p:cNvPr>
            <p:cNvSpPr/>
            <p:nvPr/>
          </p:nvSpPr>
          <p:spPr>
            <a:xfrm>
              <a:off x="6321413" y="5284485"/>
              <a:ext cx="4553650" cy="1126947"/>
            </a:xfrm>
            <a:custGeom>
              <a:avLst/>
              <a:gdLst>
                <a:gd name="connsiteX0" fmla="*/ 0 w 2596355"/>
                <a:gd name="connsiteY0" fmla="*/ 0 h 532518"/>
                <a:gd name="connsiteX1" fmla="*/ 2330096 w 2596355"/>
                <a:gd name="connsiteY1" fmla="*/ 0 h 532518"/>
                <a:gd name="connsiteX2" fmla="*/ 2596355 w 2596355"/>
                <a:gd name="connsiteY2" fmla="*/ 266259 h 532518"/>
                <a:gd name="connsiteX3" fmla="*/ 2330096 w 2596355"/>
                <a:gd name="connsiteY3" fmla="*/ 532518 h 532518"/>
                <a:gd name="connsiteX4" fmla="*/ 0 w 2596355"/>
                <a:gd name="connsiteY4" fmla="*/ 532518 h 532518"/>
                <a:gd name="connsiteX5" fmla="*/ 266259 w 2596355"/>
                <a:gd name="connsiteY5" fmla="*/ 266259 h 532518"/>
                <a:gd name="connsiteX6" fmla="*/ 0 w 2596355"/>
                <a:gd name="connsiteY6" fmla="*/ 0 h 53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55" h="532518">
                  <a:moveTo>
                    <a:pt x="0" y="0"/>
                  </a:moveTo>
                  <a:lnTo>
                    <a:pt x="2330096" y="0"/>
                  </a:lnTo>
                  <a:lnTo>
                    <a:pt x="2596355" y="266259"/>
                  </a:lnTo>
                  <a:lnTo>
                    <a:pt x="2330096" y="532518"/>
                  </a:lnTo>
                  <a:lnTo>
                    <a:pt x="0" y="532518"/>
                  </a:lnTo>
                  <a:lnTo>
                    <a:pt x="266259" y="266259"/>
                  </a:lnTo>
                  <a:lnTo>
                    <a:pt x="0" y="0"/>
                  </a:lnTo>
                  <a:close/>
                </a:path>
              </a:pathLst>
            </a:custGeom>
            <a:solidFill>
              <a:srgbClr val="60606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solidFill>
                  <a:schemeClr val="bg1"/>
                </a:solidFill>
                <a:latin typeface="+mn-ea"/>
              </a:endParaRPr>
            </a:p>
          </p:txBody>
        </p:sp>
        <p:sp>
          <p:nvSpPr>
            <p:cNvPr id="32" name="speed">
              <a:extLst>
                <a:ext uri="{FF2B5EF4-FFF2-40B4-BE49-F238E27FC236}">
                  <a16:creationId xmlns:a16="http://schemas.microsoft.com/office/drawing/2014/main" id="{4A55CFD3-CAFE-49A0-D87C-931BECA6867A}"/>
                </a:ext>
              </a:extLst>
            </p:cNvPr>
            <p:cNvSpPr txBox="1">
              <a:spLocks noChangeArrowheads="1"/>
            </p:cNvSpPr>
            <p:nvPr/>
          </p:nvSpPr>
          <p:spPr bwMode="auto">
            <a:xfrm>
              <a:off x="6951529" y="5577998"/>
              <a:ext cx="3374519" cy="473271"/>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bodyPr>
            <a:lstStyle>
              <a:defPPr>
                <a:defRPr lang="ko-KR"/>
              </a:defPPr>
              <a:lvl1pPr fontAlgn="base">
                <a:lnSpc>
                  <a:spcPct val="90000"/>
                </a:lnSpc>
                <a:spcBef>
                  <a:spcPct val="0"/>
                </a:spcBef>
                <a:spcAft>
                  <a:spcPct val="0"/>
                </a:spcAft>
                <a:buClr>
                  <a:prstClr val="white"/>
                </a:buClr>
                <a:defRPr kumimoji="1" sz="14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defRPr>
              </a:lvl1pPr>
              <a:lvl2pPr fontAlgn="base">
                <a:spcBef>
                  <a:spcPct val="0"/>
                </a:spcBef>
                <a:spcAft>
                  <a:spcPct val="0"/>
                </a:spcAft>
                <a:defRPr kumimoji="1">
                  <a:latin typeface="굴림" pitchFamily="50" charset="-127"/>
                  <a:ea typeface="굴림" pitchFamily="50" charset="-127"/>
                </a:defRPr>
              </a:lvl2pPr>
              <a:lvl3pPr fontAlgn="base">
                <a:spcBef>
                  <a:spcPct val="0"/>
                </a:spcBef>
                <a:spcAft>
                  <a:spcPct val="0"/>
                </a:spcAft>
                <a:defRPr kumimoji="1">
                  <a:latin typeface="굴림" pitchFamily="50" charset="-127"/>
                  <a:ea typeface="굴림" pitchFamily="50" charset="-127"/>
                </a:defRPr>
              </a:lvl3pPr>
              <a:lvl4pPr fontAlgn="base">
                <a:spcBef>
                  <a:spcPct val="0"/>
                </a:spcBef>
                <a:spcAft>
                  <a:spcPct val="0"/>
                </a:spcAft>
                <a:defRPr kumimoji="1">
                  <a:latin typeface="굴림" pitchFamily="50" charset="-127"/>
                  <a:ea typeface="굴림" pitchFamily="50" charset="-127"/>
                </a:defRPr>
              </a:lvl4pPr>
              <a:lvl5pPr fontAlgn="base">
                <a:spcBef>
                  <a:spcPct val="0"/>
                </a:spcBef>
                <a:spcAft>
                  <a:spcPct val="0"/>
                </a:spcAft>
                <a:defRPr kumimoji="1">
                  <a:latin typeface="굴림" pitchFamily="50" charset="-127"/>
                  <a:ea typeface="굴림" pitchFamily="50" charset="-127"/>
                </a:defRPr>
              </a:lvl5pPr>
              <a:lvl6pPr>
                <a:defRPr kumimoji="1">
                  <a:latin typeface="굴림" pitchFamily="50" charset="-127"/>
                  <a:ea typeface="굴림" pitchFamily="50" charset="-127"/>
                </a:defRPr>
              </a:lvl6pPr>
              <a:lvl7pPr>
                <a:defRPr kumimoji="1">
                  <a:latin typeface="굴림" pitchFamily="50" charset="-127"/>
                  <a:ea typeface="굴림" pitchFamily="50" charset="-127"/>
                </a:defRPr>
              </a:lvl7pPr>
              <a:lvl8pPr>
                <a:defRPr kumimoji="1">
                  <a:latin typeface="굴림" pitchFamily="50" charset="-127"/>
                  <a:ea typeface="굴림" pitchFamily="50" charset="-127"/>
                </a:defRPr>
              </a:lvl8pPr>
              <a:lvl9pPr>
                <a:defRPr kumimoji="1">
                  <a:latin typeface="굴림" pitchFamily="50" charset="-127"/>
                  <a:ea typeface="굴림" pitchFamily="50" charset="-127"/>
                </a:defRPr>
              </a:lvl9pPr>
            </a:lstStyle>
            <a:p>
              <a:pPr defTabSz="1216660">
                <a:lnSpc>
                  <a:spcPct val="120000"/>
                </a:lnSpc>
                <a:spcBef>
                  <a:spcPct val="20000"/>
                </a:spcBef>
                <a:defRPr/>
              </a:pPr>
              <a:r>
                <a:rPr lang="en-US" altLang="en-GB" sz="2800" dirty="0">
                  <a:solidFill>
                    <a:schemeClr val="bg1"/>
                  </a:solidFill>
                  <a:latin typeface="+mn-ea"/>
                  <a:ea typeface="+mn-ea"/>
                  <a:sym typeface="+mn-ea"/>
                </a:rPr>
                <a:t>Yawn/No yawn</a:t>
              </a:r>
            </a:p>
          </p:txBody>
        </p:sp>
        <p:pic>
          <p:nvPicPr>
            <p:cNvPr id="18" name="图片 17" descr="1">
              <a:extLst>
                <a:ext uri="{FF2B5EF4-FFF2-40B4-BE49-F238E27FC236}">
                  <a16:creationId xmlns:a16="http://schemas.microsoft.com/office/drawing/2014/main" id="{D8C73CBA-49EB-3130-2E76-6D42F5795142}"/>
                </a:ext>
              </a:extLst>
            </p:cNvPr>
            <p:cNvPicPr>
              <a:picLocks noChangeAspect="1"/>
            </p:cNvPicPr>
            <p:nvPr/>
          </p:nvPicPr>
          <p:blipFill>
            <a:blip r:embed="rId6"/>
            <a:stretch>
              <a:fillRect/>
            </a:stretch>
          </p:blipFill>
          <p:spPr>
            <a:xfrm>
              <a:off x="8739411" y="2977519"/>
              <a:ext cx="2849857" cy="2137594"/>
            </a:xfrm>
            <a:prstGeom prst="rect">
              <a:avLst/>
            </a:prstGeom>
          </p:spPr>
        </p:pic>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6" presetClass="entr" presetSubtype="21"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inVertical)">
                                      <p:cBhvr>
                                        <p:cTn id="14" dur="500"/>
                                        <p:tgtEl>
                                          <p:spTgt spid="3"/>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39" y="360680"/>
            <a:ext cx="6645749" cy="769441"/>
          </a:xfrm>
          <a:prstGeom prst="rect">
            <a:avLst/>
          </a:prstGeom>
          <a:noFill/>
        </p:spPr>
        <p:txBody>
          <a:bodyPr wrap="square" rtlCol="0">
            <a:spAutoFit/>
          </a:bodyPr>
          <a:lstStyle/>
          <a:p>
            <a:r>
              <a:rPr lang="en-US" altLang="zh-CN" sz="4400" dirty="0">
                <a:latin typeface="+mj-ea"/>
                <a:ea typeface="+mj-ea"/>
              </a:rPr>
              <a:t>Eyes closed/open fitting</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8" name="组合 7">
            <a:extLst>
              <a:ext uri="{FF2B5EF4-FFF2-40B4-BE49-F238E27FC236}">
                <a16:creationId xmlns:a16="http://schemas.microsoft.com/office/drawing/2014/main" id="{7C115672-C875-1DEA-AA9A-A30B9380C030}"/>
              </a:ext>
            </a:extLst>
          </p:cNvPr>
          <p:cNvGrpSpPr/>
          <p:nvPr/>
        </p:nvGrpSpPr>
        <p:grpSpPr>
          <a:xfrm>
            <a:off x="906852" y="1984157"/>
            <a:ext cx="2147341" cy="3262984"/>
            <a:chOff x="906852" y="1984157"/>
            <a:chExt cx="2147341" cy="3262984"/>
          </a:xfrm>
        </p:grpSpPr>
        <p:pic>
          <p:nvPicPr>
            <p:cNvPr id="3" name="图片 2" descr="_0"/>
            <p:cNvPicPr>
              <a:picLocks noChangeAspect="1"/>
            </p:cNvPicPr>
            <p:nvPr/>
          </p:nvPicPr>
          <p:blipFill>
            <a:blip r:embed="rId2"/>
            <a:stretch>
              <a:fillRect/>
            </a:stretch>
          </p:blipFill>
          <p:spPr>
            <a:xfrm>
              <a:off x="906852" y="1984157"/>
              <a:ext cx="2147341" cy="2147341"/>
            </a:xfrm>
            <a:prstGeom prst="rect">
              <a:avLst/>
            </a:prstGeom>
          </p:spPr>
        </p:pic>
        <p:sp>
          <p:nvSpPr>
            <p:cNvPr id="12" name="文本框 11">
              <a:extLst>
                <a:ext uri="{FF2B5EF4-FFF2-40B4-BE49-F238E27FC236}">
                  <a16:creationId xmlns:a16="http://schemas.microsoft.com/office/drawing/2014/main" id="{610BB333-469A-C74C-AFE4-14D27E990B27}"/>
                </a:ext>
              </a:extLst>
            </p:cNvPr>
            <p:cNvSpPr txBox="1"/>
            <p:nvPr/>
          </p:nvSpPr>
          <p:spPr>
            <a:xfrm>
              <a:off x="1265079" y="4723921"/>
              <a:ext cx="1430881" cy="523220"/>
            </a:xfrm>
            <a:prstGeom prst="rect">
              <a:avLst/>
            </a:prstGeom>
            <a:noFill/>
          </p:spPr>
          <p:txBody>
            <a:bodyPr wrap="square" rtlCol="0">
              <a:spAutoFit/>
            </a:bodyPr>
            <a:lstStyle/>
            <a:p>
              <a:r>
                <a:rPr lang="en-US" altLang="zh-CN" sz="2800" dirty="0">
                  <a:latin typeface="+mn-ea"/>
                </a:rPr>
                <a:t>Image</a:t>
              </a:r>
            </a:p>
          </p:txBody>
        </p:sp>
        <p:sp>
          <p:nvSpPr>
            <p:cNvPr id="15" name="Round Same Side Corner Rectangle 154">
              <a:extLst>
                <a:ext uri="{FF2B5EF4-FFF2-40B4-BE49-F238E27FC236}">
                  <a16:creationId xmlns:a16="http://schemas.microsoft.com/office/drawing/2014/main" id="{8151BAC2-8C63-9B9E-70EF-BC1EBB1F34AC}"/>
                </a:ext>
              </a:extLst>
            </p:cNvPr>
            <p:cNvSpPr/>
            <p:nvPr/>
          </p:nvSpPr>
          <p:spPr>
            <a:xfrm>
              <a:off x="937021" y="4723922"/>
              <a:ext cx="2086999" cy="523219"/>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grpSp>
      <p:grpSp>
        <p:nvGrpSpPr>
          <p:cNvPr id="10" name="组合 9">
            <a:extLst>
              <a:ext uri="{FF2B5EF4-FFF2-40B4-BE49-F238E27FC236}">
                <a16:creationId xmlns:a16="http://schemas.microsoft.com/office/drawing/2014/main" id="{29D6998C-C284-1F10-08A3-D6ABF3A69DF4}"/>
              </a:ext>
            </a:extLst>
          </p:cNvPr>
          <p:cNvGrpSpPr/>
          <p:nvPr/>
        </p:nvGrpSpPr>
        <p:grpSpPr>
          <a:xfrm>
            <a:off x="7563807" y="1518983"/>
            <a:ext cx="2756553" cy="3728160"/>
            <a:chOff x="7563807" y="1518983"/>
            <a:chExt cx="2756553" cy="3728160"/>
          </a:xfrm>
        </p:grpSpPr>
        <p:pic>
          <p:nvPicPr>
            <p:cNvPr id="24" name="图片 23"/>
            <p:cNvPicPr>
              <a:picLocks noChangeAspect="1"/>
            </p:cNvPicPr>
            <p:nvPr/>
          </p:nvPicPr>
          <p:blipFill>
            <a:blip r:embed="rId3"/>
            <a:stretch>
              <a:fillRect/>
            </a:stretch>
          </p:blipFill>
          <p:spPr>
            <a:xfrm>
              <a:off x="7563807" y="1518983"/>
              <a:ext cx="2756553" cy="3077688"/>
            </a:xfrm>
            <a:prstGeom prst="rect">
              <a:avLst/>
            </a:prstGeom>
          </p:spPr>
        </p:pic>
        <p:sp>
          <p:nvSpPr>
            <p:cNvPr id="13" name="文本框 12">
              <a:extLst>
                <a:ext uri="{FF2B5EF4-FFF2-40B4-BE49-F238E27FC236}">
                  <a16:creationId xmlns:a16="http://schemas.microsoft.com/office/drawing/2014/main" id="{28ABC5B7-2D0B-9F78-727D-8B4E2734BCB8}"/>
                </a:ext>
              </a:extLst>
            </p:cNvPr>
            <p:cNvSpPr txBox="1"/>
            <p:nvPr/>
          </p:nvSpPr>
          <p:spPr>
            <a:xfrm>
              <a:off x="8422368" y="4723923"/>
              <a:ext cx="1430881" cy="523220"/>
            </a:xfrm>
            <a:prstGeom prst="rect">
              <a:avLst/>
            </a:prstGeom>
            <a:noFill/>
          </p:spPr>
          <p:txBody>
            <a:bodyPr wrap="square" rtlCol="0">
              <a:spAutoFit/>
            </a:bodyPr>
            <a:lstStyle/>
            <a:p>
              <a:r>
                <a:rPr lang="en-US" altLang="zh-CN" sz="2800" dirty="0">
                  <a:latin typeface="+mn-ea"/>
                </a:rPr>
                <a:t>Array</a:t>
              </a:r>
            </a:p>
          </p:txBody>
        </p:sp>
        <p:sp>
          <p:nvSpPr>
            <p:cNvPr id="16" name="Round Same Side Corner Rectangle 154">
              <a:extLst>
                <a:ext uri="{FF2B5EF4-FFF2-40B4-BE49-F238E27FC236}">
                  <a16:creationId xmlns:a16="http://schemas.microsoft.com/office/drawing/2014/main" id="{75E3B82A-98F2-4E2C-D79E-EB58F637DBE7}"/>
                </a:ext>
              </a:extLst>
            </p:cNvPr>
            <p:cNvSpPr/>
            <p:nvPr/>
          </p:nvSpPr>
          <p:spPr>
            <a:xfrm>
              <a:off x="7898583" y="4723923"/>
              <a:ext cx="2086999" cy="523219"/>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grpSp>
      <p:grpSp>
        <p:nvGrpSpPr>
          <p:cNvPr id="9" name="组合 8">
            <a:extLst>
              <a:ext uri="{FF2B5EF4-FFF2-40B4-BE49-F238E27FC236}">
                <a16:creationId xmlns:a16="http://schemas.microsoft.com/office/drawing/2014/main" id="{EE78730D-3746-95B8-D7E9-4FF62DEEC602}"/>
              </a:ext>
            </a:extLst>
          </p:cNvPr>
          <p:cNvGrpSpPr/>
          <p:nvPr/>
        </p:nvGrpSpPr>
        <p:grpSpPr>
          <a:xfrm>
            <a:off x="3403902" y="2189964"/>
            <a:ext cx="3962959" cy="4104066"/>
            <a:chOff x="3403902" y="2189964"/>
            <a:chExt cx="3962959" cy="4104066"/>
          </a:xfrm>
        </p:grpSpPr>
        <p:sp>
          <p:nvSpPr>
            <p:cNvPr id="14" name="Freeform 7">
              <a:extLst>
                <a:ext uri="{FF2B5EF4-FFF2-40B4-BE49-F238E27FC236}">
                  <a16:creationId xmlns:a16="http://schemas.microsoft.com/office/drawing/2014/main" id="{558B0F6D-F070-E144-9D67-7BDF54786D2B}"/>
                </a:ext>
              </a:extLst>
            </p:cNvPr>
            <p:cNvSpPr/>
            <p:nvPr/>
          </p:nvSpPr>
          <p:spPr>
            <a:xfrm>
              <a:off x="3563742" y="2625930"/>
              <a:ext cx="3490516" cy="769441"/>
            </a:xfrm>
            <a:custGeom>
              <a:avLst/>
              <a:gdLst>
                <a:gd name="connsiteX0" fmla="*/ 0 w 2596355"/>
                <a:gd name="connsiteY0" fmla="*/ 0 h 532518"/>
                <a:gd name="connsiteX1" fmla="*/ 2330096 w 2596355"/>
                <a:gd name="connsiteY1" fmla="*/ 0 h 532518"/>
                <a:gd name="connsiteX2" fmla="*/ 2596355 w 2596355"/>
                <a:gd name="connsiteY2" fmla="*/ 266259 h 532518"/>
                <a:gd name="connsiteX3" fmla="*/ 2330096 w 2596355"/>
                <a:gd name="connsiteY3" fmla="*/ 532518 h 532518"/>
                <a:gd name="connsiteX4" fmla="*/ 0 w 2596355"/>
                <a:gd name="connsiteY4" fmla="*/ 532518 h 532518"/>
                <a:gd name="connsiteX5" fmla="*/ 266259 w 2596355"/>
                <a:gd name="connsiteY5" fmla="*/ 266259 h 532518"/>
                <a:gd name="connsiteX6" fmla="*/ 0 w 2596355"/>
                <a:gd name="connsiteY6" fmla="*/ 0 h 53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55" h="532518">
                  <a:moveTo>
                    <a:pt x="0" y="0"/>
                  </a:moveTo>
                  <a:lnTo>
                    <a:pt x="2330096" y="0"/>
                  </a:lnTo>
                  <a:lnTo>
                    <a:pt x="2596355" y="266259"/>
                  </a:lnTo>
                  <a:lnTo>
                    <a:pt x="2330096" y="532518"/>
                  </a:lnTo>
                  <a:lnTo>
                    <a:pt x="0" y="532518"/>
                  </a:lnTo>
                  <a:lnTo>
                    <a:pt x="266259" y="266259"/>
                  </a:lnTo>
                  <a:lnTo>
                    <a:pt x="0" y="0"/>
                  </a:lnTo>
                  <a:close/>
                </a:path>
              </a:pathLst>
            </a:custGeom>
            <a:solidFill>
              <a:srgbClr val="60606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ko-KR" sz="3200" dirty="0">
                  <a:solidFill>
                    <a:schemeClr val="bg1"/>
                  </a:solidFill>
                  <a:latin typeface="+mn-ea"/>
                </a:rPr>
                <a:t>OpenCV</a:t>
              </a:r>
              <a:endParaRPr lang="ko-KR" altLang="en-US" sz="3200" dirty="0">
                <a:solidFill>
                  <a:schemeClr val="bg1"/>
                </a:solidFill>
                <a:latin typeface="+mn-ea"/>
              </a:endParaRPr>
            </a:p>
          </p:txBody>
        </p:sp>
        <p:sp>
          <p:nvSpPr>
            <p:cNvPr id="18" name="Round Same Side Corner Rectangle 154">
              <a:extLst>
                <a:ext uri="{FF2B5EF4-FFF2-40B4-BE49-F238E27FC236}">
                  <a16:creationId xmlns:a16="http://schemas.microsoft.com/office/drawing/2014/main" id="{39A94CCA-1978-FA0C-2746-6A2BCB52FECD}"/>
                </a:ext>
              </a:extLst>
            </p:cNvPr>
            <p:cNvSpPr/>
            <p:nvPr/>
          </p:nvSpPr>
          <p:spPr>
            <a:xfrm>
              <a:off x="4546120" y="2215662"/>
              <a:ext cx="1456096" cy="41026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sp>
          <p:nvSpPr>
            <p:cNvPr id="19" name="文本框 18">
              <a:extLst>
                <a:ext uri="{FF2B5EF4-FFF2-40B4-BE49-F238E27FC236}">
                  <a16:creationId xmlns:a16="http://schemas.microsoft.com/office/drawing/2014/main" id="{712340EE-9792-F071-753C-AEE31A6E5DAE}"/>
                </a:ext>
              </a:extLst>
            </p:cNvPr>
            <p:cNvSpPr txBox="1"/>
            <p:nvPr/>
          </p:nvSpPr>
          <p:spPr>
            <a:xfrm>
              <a:off x="4452336" y="2189964"/>
              <a:ext cx="1549880" cy="461665"/>
            </a:xfrm>
            <a:prstGeom prst="rect">
              <a:avLst/>
            </a:prstGeom>
            <a:noFill/>
          </p:spPr>
          <p:txBody>
            <a:bodyPr wrap="square" rtlCol="0">
              <a:spAutoFit/>
            </a:bodyPr>
            <a:lstStyle/>
            <a:p>
              <a:pPr algn="ctr"/>
              <a:r>
                <a:rPr lang="en-US" altLang="zh-CN" sz="2400" dirty="0">
                  <a:latin typeface="+mn-ea"/>
                </a:rPr>
                <a:t>imread</a:t>
              </a:r>
            </a:p>
          </p:txBody>
        </p:sp>
        <p:sp>
          <p:nvSpPr>
            <p:cNvPr id="20" name="文本框 19">
              <a:extLst>
                <a:ext uri="{FF2B5EF4-FFF2-40B4-BE49-F238E27FC236}">
                  <a16:creationId xmlns:a16="http://schemas.microsoft.com/office/drawing/2014/main" id="{006D0F52-84BD-2B70-D965-F3BDFD970970}"/>
                </a:ext>
              </a:extLst>
            </p:cNvPr>
            <p:cNvSpPr txBox="1"/>
            <p:nvPr/>
          </p:nvSpPr>
          <p:spPr>
            <a:xfrm>
              <a:off x="3403902" y="4891180"/>
              <a:ext cx="3955586" cy="523220"/>
            </a:xfrm>
            <a:prstGeom prst="rect">
              <a:avLst/>
            </a:prstGeom>
            <a:noFill/>
          </p:spPr>
          <p:txBody>
            <a:bodyPr wrap="square" rtlCol="0">
              <a:spAutoFit/>
            </a:bodyPr>
            <a:lstStyle/>
            <a:p>
              <a:pPr algn="ctr"/>
              <a:r>
                <a:rPr lang="en-US" altLang="zh-CN" sz="2800" dirty="0">
                  <a:latin typeface="+mn-ea"/>
                </a:rPr>
                <a:t>Train / Test = 7:3</a:t>
              </a:r>
            </a:p>
          </p:txBody>
        </p:sp>
        <p:sp>
          <p:nvSpPr>
            <p:cNvPr id="21" name="Блок-схема: магнитный диск 1">
              <a:extLst>
                <a:ext uri="{FF2B5EF4-FFF2-40B4-BE49-F238E27FC236}">
                  <a16:creationId xmlns:a16="http://schemas.microsoft.com/office/drawing/2014/main" id="{3242171F-B9EF-E0C1-36EF-B249859D31E7}"/>
                </a:ext>
              </a:extLst>
            </p:cNvPr>
            <p:cNvSpPr/>
            <p:nvPr/>
          </p:nvSpPr>
          <p:spPr>
            <a:xfrm>
              <a:off x="3411276" y="5560430"/>
              <a:ext cx="3955585" cy="733600"/>
            </a:xfrm>
            <a:prstGeom prst="flowChartMagneticDisk">
              <a:avLst/>
            </a:prstGeom>
            <a:solidFill>
              <a:srgbClr val="60606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400">
                <a:solidFill>
                  <a:srgbClr val="606060"/>
                </a:solidFill>
              </a:endParaRPr>
            </a:p>
          </p:txBody>
        </p:sp>
        <p:sp>
          <p:nvSpPr>
            <p:cNvPr id="22" name="Round Same Side Corner Rectangle 154">
              <a:extLst>
                <a:ext uri="{FF2B5EF4-FFF2-40B4-BE49-F238E27FC236}">
                  <a16:creationId xmlns:a16="http://schemas.microsoft.com/office/drawing/2014/main" id="{1FB2BCDB-236F-D45B-188B-A249873E9587}"/>
                </a:ext>
              </a:extLst>
            </p:cNvPr>
            <p:cNvSpPr/>
            <p:nvPr/>
          </p:nvSpPr>
          <p:spPr>
            <a:xfrm>
              <a:off x="3898016" y="4772209"/>
              <a:ext cx="2967358" cy="642191"/>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anim calcmode="lin" valueType="num">
                                      <p:cBhvr>
                                        <p:cTn id="16" dur="1000" fill="hold"/>
                                        <p:tgtEl>
                                          <p:spTgt spid="8"/>
                                        </p:tgtEl>
                                        <p:attrNameLst>
                                          <p:attrName>ppt_x</p:attrName>
                                        </p:attrNameLst>
                                      </p:cBhvr>
                                      <p:tavLst>
                                        <p:tav tm="0">
                                          <p:val>
                                            <p:strVal val="#ppt_x"/>
                                          </p:val>
                                        </p:tav>
                                        <p:tav tm="100000">
                                          <p:val>
                                            <p:strVal val="#ppt_x"/>
                                          </p:val>
                                        </p:tav>
                                      </p:tavLst>
                                    </p:anim>
                                    <p:anim calcmode="lin" valueType="num">
                                      <p:cBhvr>
                                        <p:cTn id="17" dur="1000" fill="hold"/>
                                        <p:tgtEl>
                                          <p:spTgt spid="8"/>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14" presetClass="entr" presetSubtype="10" fill="hold"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randombar(horizontal)">
                                      <p:cBhvr>
                                        <p:cTn id="21" dur="500"/>
                                        <p:tgtEl>
                                          <p:spTgt spid="9"/>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E3D13AD3-CA31-CAEE-82F9-1712A71F9104}"/>
              </a:ext>
            </a:extLst>
          </p:cNvPr>
          <p:cNvGrpSpPr/>
          <p:nvPr/>
        </p:nvGrpSpPr>
        <p:grpSpPr>
          <a:xfrm>
            <a:off x="209344" y="296914"/>
            <a:ext cx="7449986" cy="1264095"/>
            <a:chOff x="209344" y="296914"/>
            <a:chExt cx="7449986" cy="1264095"/>
          </a:xfrm>
        </p:grpSpPr>
        <p:sp>
          <p:nvSpPr>
            <p:cNvPr id="2" name="文本框 1"/>
            <p:cNvSpPr txBox="1"/>
            <p:nvPr/>
          </p:nvSpPr>
          <p:spPr>
            <a:xfrm>
              <a:off x="713740" y="360680"/>
              <a:ext cx="6945590" cy="1200329"/>
            </a:xfrm>
            <a:prstGeom prst="rect">
              <a:avLst/>
            </a:prstGeom>
            <a:noFill/>
          </p:spPr>
          <p:txBody>
            <a:bodyPr wrap="square" rtlCol="0">
              <a:spAutoFit/>
            </a:bodyPr>
            <a:lstStyle/>
            <a:p>
              <a:r>
                <a:rPr lang="en-US" altLang="zh-CN" sz="4400" dirty="0">
                  <a:latin typeface="+mj-ea"/>
                  <a:ea typeface="+mj-ea"/>
                </a:rPr>
                <a:t>Eyes closed/open fitting</a:t>
              </a:r>
            </a:p>
            <a:p>
              <a:r>
                <a:rPr lang="zh-CN" altLang="en-US" sz="2800" dirty="0">
                  <a:latin typeface="+mj-ea"/>
                  <a:ea typeface="+mj-ea"/>
                  <a:sym typeface="+mn-ea"/>
                </a:rPr>
                <a:t>Logistic</a:t>
              </a:r>
              <a:r>
                <a:rPr lang="en-US" altLang="zh-CN" sz="2800" dirty="0">
                  <a:latin typeface="+mj-ea"/>
                  <a:ea typeface="+mj-ea"/>
                  <a:sym typeface="+mn-ea"/>
                </a:rPr>
                <a:t> </a:t>
              </a:r>
              <a:r>
                <a:rPr lang="zh-CN" altLang="en-US" sz="2800" dirty="0">
                  <a:latin typeface="+mj-ea"/>
                  <a:ea typeface="+mj-ea"/>
                  <a:sym typeface="+mn-ea"/>
                </a:rPr>
                <a:t>Regression</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aphicFrame>
        <p:nvGraphicFramePr>
          <p:cNvPr id="6" name="表格 5"/>
          <p:cNvGraphicFramePr/>
          <p:nvPr>
            <p:custDataLst>
              <p:tags r:id="rId1"/>
            </p:custDataLst>
          </p:nvPr>
        </p:nvGraphicFramePr>
        <p:xfrm>
          <a:off x="1126636" y="2179320"/>
          <a:ext cx="9527185" cy="2499360"/>
        </p:xfrm>
        <a:graphic>
          <a:graphicData uri="http://schemas.openxmlformats.org/drawingml/2006/table">
            <a:tbl>
              <a:tblPr firstRow="1" bandRow="1">
                <a:tableStyleId>{073A0DAA-6AF3-43AB-8588-CEC1D06C72B9}</a:tableStyleId>
              </a:tblPr>
              <a:tblGrid>
                <a:gridCol w="1905437">
                  <a:extLst>
                    <a:ext uri="{9D8B030D-6E8A-4147-A177-3AD203B41FA5}">
                      <a16:colId xmlns:a16="http://schemas.microsoft.com/office/drawing/2014/main" val="20000"/>
                    </a:ext>
                  </a:extLst>
                </a:gridCol>
                <a:gridCol w="1905437">
                  <a:extLst>
                    <a:ext uri="{9D8B030D-6E8A-4147-A177-3AD203B41FA5}">
                      <a16:colId xmlns:a16="http://schemas.microsoft.com/office/drawing/2014/main" val="20001"/>
                    </a:ext>
                  </a:extLst>
                </a:gridCol>
                <a:gridCol w="1905437">
                  <a:extLst>
                    <a:ext uri="{9D8B030D-6E8A-4147-A177-3AD203B41FA5}">
                      <a16:colId xmlns:a16="http://schemas.microsoft.com/office/drawing/2014/main" val="20002"/>
                    </a:ext>
                  </a:extLst>
                </a:gridCol>
                <a:gridCol w="1905437">
                  <a:extLst>
                    <a:ext uri="{9D8B030D-6E8A-4147-A177-3AD203B41FA5}">
                      <a16:colId xmlns:a16="http://schemas.microsoft.com/office/drawing/2014/main" val="20003"/>
                    </a:ext>
                  </a:extLst>
                </a:gridCol>
                <a:gridCol w="1905437">
                  <a:extLst>
                    <a:ext uri="{9D8B030D-6E8A-4147-A177-3AD203B41FA5}">
                      <a16:colId xmlns:a16="http://schemas.microsoft.com/office/drawing/2014/main" val="20004"/>
                    </a:ext>
                  </a:extLst>
                </a:gridCol>
              </a:tblGrid>
              <a:tr h="381000">
                <a:tc>
                  <a:txBody>
                    <a:bodyPr/>
                    <a:lstStyle/>
                    <a:p>
                      <a:pPr algn="ctr">
                        <a:buNone/>
                      </a:pPr>
                      <a:endParaRPr lang="zh-CN" altLang="en-US" sz="2800" dirty="0"/>
                    </a:p>
                  </a:txBody>
                  <a:tcPr/>
                </a:tc>
                <a:tc>
                  <a:txBody>
                    <a:bodyPr/>
                    <a:lstStyle/>
                    <a:p>
                      <a:pPr algn="ctr">
                        <a:buNone/>
                      </a:pPr>
                      <a:r>
                        <a:rPr lang="en-US" altLang="zh-CN" sz="2800"/>
                        <a:t>precision</a:t>
                      </a:r>
                    </a:p>
                  </a:txBody>
                  <a:tcPr/>
                </a:tc>
                <a:tc>
                  <a:txBody>
                    <a:bodyPr/>
                    <a:lstStyle/>
                    <a:p>
                      <a:pPr algn="ctr">
                        <a:buNone/>
                      </a:pPr>
                      <a:r>
                        <a:rPr lang="en-US" altLang="zh-CN" sz="2800"/>
                        <a:t>recall</a:t>
                      </a:r>
                    </a:p>
                  </a:txBody>
                  <a:tcPr/>
                </a:tc>
                <a:tc>
                  <a:txBody>
                    <a:bodyPr/>
                    <a:lstStyle/>
                    <a:p>
                      <a:pPr algn="ctr">
                        <a:buNone/>
                      </a:pPr>
                      <a:r>
                        <a:rPr lang="en-US" altLang="zh-CN" sz="2800"/>
                        <a:t>f1-score</a:t>
                      </a:r>
                    </a:p>
                  </a:txBody>
                  <a:tcPr/>
                </a:tc>
                <a:tc>
                  <a:txBody>
                    <a:bodyPr/>
                    <a:lstStyle/>
                    <a:p>
                      <a:pPr algn="ctr">
                        <a:buNone/>
                      </a:pPr>
                      <a:r>
                        <a:rPr lang="en-US" altLang="zh-CN" sz="2800"/>
                        <a:t>support</a:t>
                      </a:r>
                    </a:p>
                  </a:txBody>
                  <a:tcPr/>
                </a:tc>
                <a:extLst>
                  <a:ext uri="{0D108BD9-81ED-4DB2-BD59-A6C34878D82A}">
                    <a16:rowId xmlns:a16="http://schemas.microsoft.com/office/drawing/2014/main" val="10000"/>
                  </a:ext>
                </a:extLst>
              </a:tr>
              <a:tr h="381000">
                <a:tc>
                  <a:txBody>
                    <a:bodyPr/>
                    <a:lstStyle/>
                    <a:p>
                      <a:pPr algn="ctr">
                        <a:buNone/>
                      </a:pPr>
                      <a:r>
                        <a:rPr lang="en-US" altLang="zh-CN" sz="2800" dirty="0"/>
                        <a:t>Closed</a:t>
                      </a:r>
                    </a:p>
                  </a:txBody>
                  <a:tcPr/>
                </a:tc>
                <a:tc>
                  <a:txBody>
                    <a:bodyPr/>
                    <a:lstStyle/>
                    <a:p>
                      <a:pPr algn="ctr">
                        <a:buNone/>
                      </a:pPr>
                      <a:r>
                        <a:rPr lang="en-US" altLang="zh-CN" sz="2800" dirty="0"/>
                        <a:t>0.96</a:t>
                      </a:r>
                    </a:p>
                  </a:txBody>
                  <a:tcPr/>
                </a:tc>
                <a:tc>
                  <a:txBody>
                    <a:bodyPr/>
                    <a:lstStyle/>
                    <a:p>
                      <a:pPr algn="ctr">
                        <a:buNone/>
                      </a:pPr>
                      <a:r>
                        <a:rPr lang="en-US" altLang="zh-CN" sz="2800"/>
                        <a:t>0.95</a:t>
                      </a:r>
                    </a:p>
                  </a:txBody>
                  <a:tcPr/>
                </a:tc>
                <a:tc>
                  <a:txBody>
                    <a:bodyPr/>
                    <a:lstStyle/>
                    <a:p>
                      <a:pPr algn="ctr">
                        <a:buNone/>
                      </a:pPr>
                      <a:r>
                        <a:rPr lang="en-US" altLang="zh-CN" sz="2800"/>
                        <a:t>0.95</a:t>
                      </a:r>
                    </a:p>
                  </a:txBody>
                  <a:tcPr/>
                </a:tc>
                <a:tc>
                  <a:txBody>
                    <a:bodyPr/>
                    <a:lstStyle/>
                    <a:p>
                      <a:pPr algn="ctr">
                        <a:buNone/>
                      </a:pPr>
                      <a:r>
                        <a:rPr lang="en-US" altLang="zh-CN" sz="2800"/>
                        <a:t>223</a:t>
                      </a:r>
                    </a:p>
                  </a:txBody>
                  <a:tcPr/>
                </a:tc>
                <a:extLst>
                  <a:ext uri="{0D108BD9-81ED-4DB2-BD59-A6C34878D82A}">
                    <a16:rowId xmlns:a16="http://schemas.microsoft.com/office/drawing/2014/main" val="10001"/>
                  </a:ext>
                </a:extLst>
              </a:tr>
              <a:tr h="381000">
                <a:tc>
                  <a:txBody>
                    <a:bodyPr/>
                    <a:lstStyle/>
                    <a:p>
                      <a:pPr algn="ctr">
                        <a:buNone/>
                      </a:pPr>
                      <a:r>
                        <a:rPr lang="en-US" altLang="zh-CN" sz="2800"/>
                        <a:t>Open</a:t>
                      </a:r>
                    </a:p>
                  </a:txBody>
                  <a:tcPr/>
                </a:tc>
                <a:tc>
                  <a:txBody>
                    <a:bodyPr/>
                    <a:lstStyle/>
                    <a:p>
                      <a:pPr algn="ctr">
                        <a:buNone/>
                      </a:pPr>
                      <a:r>
                        <a:rPr lang="en-US" altLang="zh-CN" sz="2800" dirty="0"/>
                        <a:t>0.94</a:t>
                      </a:r>
                    </a:p>
                  </a:txBody>
                  <a:tcPr/>
                </a:tc>
                <a:tc>
                  <a:txBody>
                    <a:bodyPr/>
                    <a:lstStyle/>
                    <a:p>
                      <a:pPr algn="ctr">
                        <a:buNone/>
                      </a:pPr>
                      <a:r>
                        <a:rPr lang="en-US" altLang="zh-CN" sz="2800"/>
                        <a:t>0.96</a:t>
                      </a:r>
                    </a:p>
                  </a:txBody>
                  <a:tcPr/>
                </a:tc>
                <a:tc>
                  <a:txBody>
                    <a:bodyPr/>
                    <a:lstStyle/>
                    <a:p>
                      <a:pPr algn="ctr">
                        <a:buNone/>
                      </a:pPr>
                      <a:r>
                        <a:rPr lang="en-US" altLang="zh-CN" sz="2800"/>
                        <a:t>0.95</a:t>
                      </a:r>
                    </a:p>
                  </a:txBody>
                  <a:tcPr/>
                </a:tc>
                <a:tc>
                  <a:txBody>
                    <a:bodyPr/>
                    <a:lstStyle/>
                    <a:p>
                      <a:pPr algn="ctr">
                        <a:buNone/>
                      </a:pPr>
                      <a:r>
                        <a:rPr lang="en-US" altLang="zh-CN" sz="2800"/>
                        <a:t>213</a:t>
                      </a:r>
                    </a:p>
                  </a:txBody>
                  <a:tcPr/>
                </a:tc>
                <a:extLst>
                  <a:ext uri="{0D108BD9-81ED-4DB2-BD59-A6C34878D82A}">
                    <a16:rowId xmlns:a16="http://schemas.microsoft.com/office/drawing/2014/main" val="10002"/>
                  </a:ext>
                </a:extLst>
              </a:tr>
              <a:tr h="400276">
                <a:tc>
                  <a:txBody>
                    <a:bodyPr/>
                    <a:lstStyle/>
                    <a:p>
                      <a:pPr algn="ctr">
                        <a:buNone/>
                      </a:pPr>
                      <a:r>
                        <a:rPr lang="en-US" altLang="zh-CN" sz="2800"/>
                        <a:t>macro average</a:t>
                      </a:r>
                    </a:p>
                  </a:txBody>
                  <a:tcPr/>
                </a:tc>
                <a:tc>
                  <a:txBody>
                    <a:bodyPr/>
                    <a:lstStyle/>
                    <a:p>
                      <a:pPr algn="ctr">
                        <a:buNone/>
                      </a:pPr>
                      <a:r>
                        <a:rPr lang="en-US" altLang="zh-CN" sz="2800"/>
                        <a:t>0.95</a:t>
                      </a:r>
                    </a:p>
                  </a:txBody>
                  <a:tcPr/>
                </a:tc>
                <a:tc>
                  <a:txBody>
                    <a:bodyPr/>
                    <a:lstStyle/>
                    <a:p>
                      <a:pPr algn="ctr">
                        <a:buNone/>
                      </a:pPr>
                      <a:r>
                        <a:rPr lang="en-US" altLang="zh-CN" sz="2800" dirty="0"/>
                        <a:t>0.95</a:t>
                      </a:r>
                    </a:p>
                  </a:txBody>
                  <a:tcPr/>
                </a:tc>
                <a:tc>
                  <a:txBody>
                    <a:bodyPr/>
                    <a:lstStyle/>
                    <a:p>
                      <a:pPr algn="ctr">
                        <a:buNone/>
                      </a:pPr>
                      <a:r>
                        <a:rPr lang="en-US" altLang="zh-CN" sz="2800" dirty="0"/>
                        <a:t>0.95</a:t>
                      </a:r>
                    </a:p>
                  </a:txBody>
                  <a:tcPr/>
                </a:tc>
                <a:tc>
                  <a:txBody>
                    <a:bodyPr/>
                    <a:lstStyle/>
                    <a:p>
                      <a:pPr algn="ctr">
                        <a:buNone/>
                      </a:pPr>
                      <a:r>
                        <a:rPr lang="en-US" altLang="zh-CN" sz="2800" dirty="0"/>
                        <a:t>436</a:t>
                      </a:r>
                    </a:p>
                  </a:txBody>
                  <a:tcPr/>
                </a:tc>
                <a:extLst>
                  <a:ext uri="{0D108BD9-81ED-4DB2-BD59-A6C34878D82A}">
                    <a16:rowId xmlns:a16="http://schemas.microsoft.com/office/drawing/2014/main" val="10003"/>
                  </a:ext>
                </a:extLst>
              </a:tr>
            </a:tbl>
          </a:graphicData>
        </a:graphic>
      </p:graphicFrame>
      <p:grpSp>
        <p:nvGrpSpPr>
          <p:cNvPr id="8" name="组合 7">
            <a:extLst>
              <a:ext uri="{FF2B5EF4-FFF2-40B4-BE49-F238E27FC236}">
                <a16:creationId xmlns:a16="http://schemas.microsoft.com/office/drawing/2014/main" id="{DF106572-EEE0-1EC3-76C0-929CF6E251DC}"/>
              </a:ext>
            </a:extLst>
          </p:cNvPr>
          <p:cNvGrpSpPr/>
          <p:nvPr/>
        </p:nvGrpSpPr>
        <p:grpSpPr>
          <a:xfrm>
            <a:off x="3318714" y="5003482"/>
            <a:ext cx="4517481" cy="940117"/>
            <a:chOff x="3318714" y="5003482"/>
            <a:chExt cx="4517481" cy="940117"/>
          </a:xfrm>
        </p:grpSpPr>
        <p:sp>
          <p:nvSpPr>
            <p:cNvPr id="27" name="文本框 26"/>
            <p:cNvSpPr txBox="1"/>
            <p:nvPr/>
          </p:nvSpPr>
          <p:spPr>
            <a:xfrm>
              <a:off x="3643444" y="5013468"/>
              <a:ext cx="3865836" cy="830997"/>
            </a:xfrm>
            <a:prstGeom prst="rect">
              <a:avLst/>
            </a:prstGeom>
            <a:noFill/>
          </p:spPr>
          <p:txBody>
            <a:bodyPr wrap="square" rtlCol="0">
              <a:spAutoFit/>
            </a:bodyPr>
            <a:lstStyle/>
            <a:p>
              <a:pPr algn="ctr"/>
              <a:r>
                <a:rPr lang="zh-CN" altLang="en-US" sz="2400" dirty="0">
                  <a:latin typeface="+mn-ea"/>
                </a:rPr>
                <a:t>Logistic</a:t>
              </a:r>
              <a:r>
                <a:rPr lang="en-US" altLang="zh-CN" sz="2400" dirty="0">
                  <a:latin typeface="+mn-ea"/>
                </a:rPr>
                <a:t> </a:t>
              </a:r>
              <a:r>
                <a:rPr lang="zh-CN" altLang="en-US" sz="2400" dirty="0">
                  <a:latin typeface="+mn-ea"/>
                </a:rPr>
                <a:t>Regression</a:t>
              </a:r>
            </a:p>
            <a:p>
              <a:pPr algn="ctr"/>
              <a:r>
                <a:rPr lang="en-US" altLang="zh-CN" sz="2400" dirty="0">
                  <a:latin typeface="+mn-ea"/>
                </a:rPr>
                <a:t>Test accuracy: 95.18%</a:t>
              </a:r>
            </a:p>
          </p:txBody>
        </p:sp>
        <p:sp>
          <p:nvSpPr>
            <p:cNvPr id="14" name="Round Same Side Corner Rectangle 154">
              <a:extLst>
                <a:ext uri="{FF2B5EF4-FFF2-40B4-BE49-F238E27FC236}">
                  <a16:creationId xmlns:a16="http://schemas.microsoft.com/office/drawing/2014/main" id="{C689F235-76FE-1462-CDD0-1A4B48C7803B}"/>
                </a:ext>
              </a:extLst>
            </p:cNvPr>
            <p:cNvSpPr/>
            <p:nvPr/>
          </p:nvSpPr>
          <p:spPr>
            <a:xfrm>
              <a:off x="3318714" y="5003482"/>
              <a:ext cx="4517481" cy="940117"/>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grpSp>
    </p:spTree>
    <p:extLst>
      <p:ext uri="{BB962C8B-B14F-4D97-AF65-F5344CB8AC3E}">
        <p14:creationId xmlns:p14="http://schemas.microsoft.com/office/powerpoint/2010/main" val="29259005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arn(inVertical)">
                                      <p:cBhvr>
                                        <p:cTn id="13" dur="500"/>
                                        <p:tgtEl>
                                          <p:spTgt spid="6"/>
                                        </p:tgtEl>
                                      </p:cBhvr>
                                    </p:animEffect>
                                  </p:childTnLst>
                                </p:cTn>
                              </p:par>
                            </p:childTnLst>
                          </p:cTn>
                        </p:par>
                        <p:par>
                          <p:cTn id="14" fill="hold">
                            <p:stCondLst>
                              <p:cond delay="1500"/>
                            </p:stCondLst>
                            <p:childTnLst>
                              <p:par>
                                <p:cTn id="15" presetID="26" presetClass="entr" presetSubtype="0"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80">
                                          <p:stCondLst>
                                            <p:cond delay="0"/>
                                          </p:stCondLst>
                                        </p:cTn>
                                        <p:tgtEl>
                                          <p:spTgt spid="8"/>
                                        </p:tgtEl>
                                      </p:cBhvr>
                                    </p:animEffect>
                                    <p:anim calcmode="lin" valueType="num">
                                      <p:cBhvr>
                                        <p:cTn id="1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23" dur="26">
                                          <p:stCondLst>
                                            <p:cond delay="650"/>
                                          </p:stCondLst>
                                        </p:cTn>
                                        <p:tgtEl>
                                          <p:spTgt spid="8"/>
                                        </p:tgtEl>
                                      </p:cBhvr>
                                      <p:to x="100000" y="60000"/>
                                    </p:animScale>
                                    <p:animScale>
                                      <p:cBhvr>
                                        <p:cTn id="24" dur="166" decel="50000">
                                          <p:stCondLst>
                                            <p:cond delay="676"/>
                                          </p:stCondLst>
                                        </p:cTn>
                                        <p:tgtEl>
                                          <p:spTgt spid="8"/>
                                        </p:tgtEl>
                                      </p:cBhvr>
                                      <p:to x="100000" y="100000"/>
                                    </p:animScale>
                                    <p:animScale>
                                      <p:cBhvr>
                                        <p:cTn id="25" dur="26">
                                          <p:stCondLst>
                                            <p:cond delay="1312"/>
                                          </p:stCondLst>
                                        </p:cTn>
                                        <p:tgtEl>
                                          <p:spTgt spid="8"/>
                                        </p:tgtEl>
                                      </p:cBhvr>
                                      <p:to x="100000" y="80000"/>
                                    </p:animScale>
                                    <p:animScale>
                                      <p:cBhvr>
                                        <p:cTn id="26" dur="166" decel="50000">
                                          <p:stCondLst>
                                            <p:cond delay="1338"/>
                                          </p:stCondLst>
                                        </p:cTn>
                                        <p:tgtEl>
                                          <p:spTgt spid="8"/>
                                        </p:tgtEl>
                                      </p:cBhvr>
                                      <p:to x="100000" y="100000"/>
                                    </p:animScale>
                                    <p:animScale>
                                      <p:cBhvr>
                                        <p:cTn id="27" dur="26">
                                          <p:stCondLst>
                                            <p:cond delay="1642"/>
                                          </p:stCondLst>
                                        </p:cTn>
                                        <p:tgtEl>
                                          <p:spTgt spid="8"/>
                                        </p:tgtEl>
                                      </p:cBhvr>
                                      <p:to x="100000" y="90000"/>
                                    </p:animScale>
                                    <p:animScale>
                                      <p:cBhvr>
                                        <p:cTn id="28" dur="166" decel="50000">
                                          <p:stCondLst>
                                            <p:cond delay="1668"/>
                                          </p:stCondLst>
                                        </p:cTn>
                                        <p:tgtEl>
                                          <p:spTgt spid="8"/>
                                        </p:tgtEl>
                                      </p:cBhvr>
                                      <p:to x="100000" y="100000"/>
                                    </p:animScale>
                                    <p:animScale>
                                      <p:cBhvr>
                                        <p:cTn id="29" dur="26">
                                          <p:stCondLst>
                                            <p:cond delay="1808"/>
                                          </p:stCondLst>
                                        </p:cTn>
                                        <p:tgtEl>
                                          <p:spTgt spid="8"/>
                                        </p:tgtEl>
                                      </p:cBhvr>
                                      <p:to x="100000" y="95000"/>
                                    </p:animScale>
                                    <p:animScale>
                                      <p:cBhvr>
                                        <p:cTn id="30"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5900CA57-16C3-BE80-1C5D-AD5D8A85390D}"/>
              </a:ext>
            </a:extLst>
          </p:cNvPr>
          <p:cNvGrpSpPr/>
          <p:nvPr/>
        </p:nvGrpSpPr>
        <p:grpSpPr>
          <a:xfrm>
            <a:off x="209344" y="296914"/>
            <a:ext cx="7430322" cy="1264095"/>
            <a:chOff x="209344" y="296914"/>
            <a:chExt cx="7430322" cy="1264095"/>
          </a:xfrm>
        </p:grpSpPr>
        <p:sp>
          <p:nvSpPr>
            <p:cNvPr id="2" name="文本框 1"/>
            <p:cNvSpPr txBox="1"/>
            <p:nvPr/>
          </p:nvSpPr>
          <p:spPr>
            <a:xfrm>
              <a:off x="713740" y="360680"/>
              <a:ext cx="6925926" cy="1200329"/>
            </a:xfrm>
            <a:prstGeom prst="rect">
              <a:avLst/>
            </a:prstGeom>
            <a:noFill/>
          </p:spPr>
          <p:txBody>
            <a:bodyPr wrap="square" rtlCol="0">
              <a:spAutoFit/>
            </a:bodyPr>
            <a:lstStyle/>
            <a:p>
              <a:r>
                <a:rPr lang="en-US" altLang="zh-CN" sz="4400" dirty="0">
                  <a:latin typeface="+mj-ea"/>
                  <a:ea typeface="+mj-ea"/>
                </a:rPr>
                <a:t>Eyes closed/open fitting</a:t>
              </a:r>
            </a:p>
            <a:p>
              <a:r>
                <a:rPr lang="en-US" altLang="zh-CN" sz="2800" dirty="0">
                  <a:latin typeface="+mj-ea"/>
                  <a:ea typeface="+mj-ea"/>
                  <a:sym typeface="+mn-ea"/>
                </a:rPr>
                <a:t>SVM</a:t>
              </a:r>
              <a:endParaRPr lang="zh-CN" altLang="en-US" sz="2800" dirty="0">
                <a:latin typeface="+mj-ea"/>
                <a:ea typeface="+mj-ea"/>
                <a:sym typeface="+mn-ea"/>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aphicFrame>
        <p:nvGraphicFramePr>
          <p:cNvPr id="9" name="表格 8">
            <a:extLst>
              <a:ext uri="{FF2B5EF4-FFF2-40B4-BE49-F238E27FC236}">
                <a16:creationId xmlns:a16="http://schemas.microsoft.com/office/drawing/2014/main" id="{8414A8CA-8DC8-E191-B30C-3675D211AEF0}"/>
              </a:ext>
            </a:extLst>
          </p:cNvPr>
          <p:cNvGraphicFramePr/>
          <p:nvPr>
            <p:custDataLst>
              <p:tags r:id="rId1"/>
            </p:custDataLst>
          </p:nvPr>
        </p:nvGraphicFramePr>
        <p:xfrm>
          <a:off x="1062841" y="2037558"/>
          <a:ext cx="9188740" cy="2624594"/>
        </p:xfrm>
        <a:graphic>
          <a:graphicData uri="http://schemas.openxmlformats.org/drawingml/2006/table">
            <a:tbl>
              <a:tblPr firstRow="1" bandRow="1">
                <a:tableStyleId>{073A0DAA-6AF3-43AB-8588-CEC1D06C72B9}</a:tableStyleId>
              </a:tblPr>
              <a:tblGrid>
                <a:gridCol w="1837748">
                  <a:extLst>
                    <a:ext uri="{9D8B030D-6E8A-4147-A177-3AD203B41FA5}">
                      <a16:colId xmlns:a16="http://schemas.microsoft.com/office/drawing/2014/main" val="20000"/>
                    </a:ext>
                  </a:extLst>
                </a:gridCol>
                <a:gridCol w="1837748">
                  <a:extLst>
                    <a:ext uri="{9D8B030D-6E8A-4147-A177-3AD203B41FA5}">
                      <a16:colId xmlns:a16="http://schemas.microsoft.com/office/drawing/2014/main" val="20001"/>
                    </a:ext>
                  </a:extLst>
                </a:gridCol>
                <a:gridCol w="1837748">
                  <a:extLst>
                    <a:ext uri="{9D8B030D-6E8A-4147-A177-3AD203B41FA5}">
                      <a16:colId xmlns:a16="http://schemas.microsoft.com/office/drawing/2014/main" val="20002"/>
                    </a:ext>
                  </a:extLst>
                </a:gridCol>
                <a:gridCol w="1837748">
                  <a:extLst>
                    <a:ext uri="{9D8B030D-6E8A-4147-A177-3AD203B41FA5}">
                      <a16:colId xmlns:a16="http://schemas.microsoft.com/office/drawing/2014/main" val="20003"/>
                    </a:ext>
                  </a:extLst>
                </a:gridCol>
                <a:gridCol w="1837748">
                  <a:extLst>
                    <a:ext uri="{9D8B030D-6E8A-4147-A177-3AD203B41FA5}">
                      <a16:colId xmlns:a16="http://schemas.microsoft.com/office/drawing/2014/main" val="20004"/>
                    </a:ext>
                  </a:extLst>
                </a:gridCol>
              </a:tblGrid>
              <a:tr h="544123">
                <a:tc>
                  <a:txBody>
                    <a:bodyPr/>
                    <a:lstStyle/>
                    <a:p>
                      <a:pPr algn="ctr">
                        <a:buNone/>
                      </a:pPr>
                      <a:endParaRPr lang="zh-CN" altLang="en-US" sz="2800" dirty="0"/>
                    </a:p>
                  </a:txBody>
                  <a:tcPr/>
                </a:tc>
                <a:tc>
                  <a:txBody>
                    <a:bodyPr/>
                    <a:lstStyle/>
                    <a:p>
                      <a:pPr algn="ctr">
                        <a:buNone/>
                      </a:pPr>
                      <a:r>
                        <a:rPr lang="en-US" altLang="zh-CN" sz="2800"/>
                        <a:t>precision</a:t>
                      </a:r>
                    </a:p>
                  </a:txBody>
                  <a:tcPr/>
                </a:tc>
                <a:tc>
                  <a:txBody>
                    <a:bodyPr/>
                    <a:lstStyle/>
                    <a:p>
                      <a:pPr algn="ctr">
                        <a:buNone/>
                      </a:pPr>
                      <a:r>
                        <a:rPr lang="en-US" altLang="zh-CN" sz="2800"/>
                        <a:t>recall</a:t>
                      </a:r>
                    </a:p>
                  </a:txBody>
                  <a:tcPr/>
                </a:tc>
                <a:tc>
                  <a:txBody>
                    <a:bodyPr/>
                    <a:lstStyle/>
                    <a:p>
                      <a:pPr algn="ctr">
                        <a:buNone/>
                      </a:pPr>
                      <a:r>
                        <a:rPr lang="en-US" altLang="zh-CN" sz="2800"/>
                        <a:t>f1-score</a:t>
                      </a:r>
                    </a:p>
                  </a:txBody>
                  <a:tcPr/>
                </a:tc>
                <a:tc>
                  <a:txBody>
                    <a:bodyPr/>
                    <a:lstStyle/>
                    <a:p>
                      <a:pPr algn="ctr">
                        <a:buNone/>
                      </a:pPr>
                      <a:r>
                        <a:rPr lang="en-US" altLang="zh-CN" sz="2800"/>
                        <a:t>support</a:t>
                      </a:r>
                    </a:p>
                  </a:txBody>
                  <a:tcPr/>
                </a:tc>
                <a:extLst>
                  <a:ext uri="{0D108BD9-81ED-4DB2-BD59-A6C34878D82A}">
                    <a16:rowId xmlns:a16="http://schemas.microsoft.com/office/drawing/2014/main" val="10000"/>
                  </a:ext>
                </a:extLst>
              </a:tr>
              <a:tr h="544123">
                <a:tc>
                  <a:txBody>
                    <a:bodyPr/>
                    <a:lstStyle/>
                    <a:p>
                      <a:pPr algn="ctr">
                        <a:buNone/>
                      </a:pPr>
                      <a:r>
                        <a:rPr lang="en-US" altLang="zh-CN" sz="2800"/>
                        <a:t>Closed</a:t>
                      </a:r>
                    </a:p>
                  </a:txBody>
                  <a:tcPr/>
                </a:tc>
                <a:tc>
                  <a:txBody>
                    <a:bodyPr/>
                    <a:lstStyle/>
                    <a:p>
                      <a:pPr algn="ctr">
                        <a:buNone/>
                      </a:pPr>
                      <a:r>
                        <a:rPr lang="en-US" altLang="zh-CN" sz="2800" dirty="0"/>
                        <a:t>0.95</a:t>
                      </a:r>
                    </a:p>
                  </a:txBody>
                  <a:tcPr/>
                </a:tc>
                <a:tc>
                  <a:txBody>
                    <a:bodyPr/>
                    <a:lstStyle/>
                    <a:p>
                      <a:pPr algn="ctr">
                        <a:buNone/>
                      </a:pPr>
                      <a:r>
                        <a:rPr lang="en-US" altLang="zh-CN" sz="2800"/>
                        <a:t>0.93</a:t>
                      </a:r>
                    </a:p>
                  </a:txBody>
                  <a:tcPr/>
                </a:tc>
                <a:tc>
                  <a:txBody>
                    <a:bodyPr/>
                    <a:lstStyle/>
                    <a:p>
                      <a:pPr algn="ctr">
                        <a:buNone/>
                      </a:pPr>
                      <a:r>
                        <a:rPr lang="en-US" altLang="zh-CN" sz="2800"/>
                        <a:t>0.94</a:t>
                      </a:r>
                    </a:p>
                  </a:txBody>
                  <a:tcPr/>
                </a:tc>
                <a:tc>
                  <a:txBody>
                    <a:bodyPr/>
                    <a:lstStyle/>
                    <a:p>
                      <a:pPr algn="ctr">
                        <a:buNone/>
                      </a:pPr>
                      <a:r>
                        <a:rPr lang="en-US" altLang="zh-CN" sz="2800" dirty="0"/>
                        <a:t>223</a:t>
                      </a:r>
                    </a:p>
                  </a:txBody>
                  <a:tcPr/>
                </a:tc>
                <a:extLst>
                  <a:ext uri="{0D108BD9-81ED-4DB2-BD59-A6C34878D82A}">
                    <a16:rowId xmlns:a16="http://schemas.microsoft.com/office/drawing/2014/main" val="10001"/>
                  </a:ext>
                </a:extLst>
              </a:tr>
              <a:tr h="544123">
                <a:tc>
                  <a:txBody>
                    <a:bodyPr/>
                    <a:lstStyle/>
                    <a:p>
                      <a:pPr algn="ctr">
                        <a:buNone/>
                      </a:pPr>
                      <a:r>
                        <a:rPr lang="en-US" altLang="zh-CN" sz="2800" dirty="0"/>
                        <a:t>Open</a:t>
                      </a:r>
                    </a:p>
                  </a:txBody>
                  <a:tcPr/>
                </a:tc>
                <a:tc>
                  <a:txBody>
                    <a:bodyPr/>
                    <a:lstStyle/>
                    <a:p>
                      <a:pPr algn="ctr">
                        <a:buNone/>
                      </a:pPr>
                      <a:r>
                        <a:rPr lang="en-US" altLang="zh-CN" sz="2800" dirty="0"/>
                        <a:t>0.93</a:t>
                      </a:r>
                    </a:p>
                  </a:txBody>
                  <a:tcPr/>
                </a:tc>
                <a:tc>
                  <a:txBody>
                    <a:bodyPr/>
                    <a:lstStyle/>
                    <a:p>
                      <a:pPr algn="ctr">
                        <a:buNone/>
                      </a:pPr>
                      <a:r>
                        <a:rPr lang="en-US" altLang="zh-CN" sz="2800" dirty="0"/>
                        <a:t>0.94</a:t>
                      </a:r>
                    </a:p>
                  </a:txBody>
                  <a:tcPr/>
                </a:tc>
                <a:tc>
                  <a:txBody>
                    <a:bodyPr/>
                    <a:lstStyle/>
                    <a:p>
                      <a:pPr algn="ctr">
                        <a:buNone/>
                      </a:pPr>
                      <a:r>
                        <a:rPr lang="en-US" altLang="zh-CN" sz="2800"/>
                        <a:t>0.94</a:t>
                      </a:r>
                    </a:p>
                  </a:txBody>
                  <a:tcPr/>
                </a:tc>
                <a:tc>
                  <a:txBody>
                    <a:bodyPr/>
                    <a:lstStyle/>
                    <a:p>
                      <a:pPr algn="ctr">
                        <a:buNone/>
                      </a:pPr>
                      <a:r>
                        <a:rPr lang="en-US" altLang="zh-CN" sz="2800"/>
                        <a:t>213</a:t>
                      </a:r>
                    </a:p>
                  </a:txBody>
                  <a:tcPr/>
                </a:tc>
                <a:extLst>
                  <a:ext uri="{0D108BD9-81ED-4DB2-BD59-A6C34878D82A}">
                    <a16:rowId xmlns:a16="http://schemas.microsoft.com/office/drawing/2014/main" val="10002"/>
                  </a:ext>
                </a:extLst>
              </a:tr>
              <a:tr h="992225">
                <a:tc>
                  <a:txBody>
                    <a:bodyPr/>
                    <a:lstStyle/>
                    <a:p>
                      <a:pPr algn="ctr">
                        <a:buNone/>
                      </a:pPr>
                      <a:r>
                        <a:rPr lang="en-US" altLang="zh-CN" sz="2800"/>
                        <a:t>macro average</a:t>
                      </a:r>
                    </a:p>
                  </a:txBody>
                  <a:tcPr/>
                </a:tc>
                <a:tc>
                  <a:txBody>
                    <a:bodyPr/>
                    <a:lstStyle/>
                    <a:p>
                      <a:pPr algn="ctr">
                        <a:buNone/>
                      </a:pPr>
                      <a:r>
                        <a:rPr lang="en-US" altLang="zh-CN" sz="2800"/>
                        <a:t>0.94</a:t>
                      </a:r>
                    </a:p>
                  </a:txBody>
                  <a:tcPr/>
                </a:tc>
                <a:tc>
                  <a:txBody>
                    <a:bodyPr/>
                    <a:lstStyle/>
                    <a:p>
                      <a:pPr algn="ctr">
                        <a:buNone/>
                      </a:pPr>
                      <a:r>
                        <a:rPr lang="en-US" altLang="zh-CN" sz="2800"/>
                        <a:t>0.94</a:t>
                      </a:r>
                    </a:p>
                  </a:txBody>
                  <a:tcPr/>
                </a:tc>
                <a:tc>
                  <a:txBody>
                    <a:bodyPr/>
                    <a:lstStyle/>
                    <a:p>
                      <a:pPr algn="ctr">
                        <a:buNone/>
                      </a:pPr>
                      <a:r>
                        <a:rPr lang="en-US" altLang="zh-CN" sz="2800" dirty="0"/>
                        <a:t>0.94</a:t>
                      </a:r>
                    </a:p>
                  </a:txBody>
                  <a:tcPr/>
                </a:tc>
                <a:tc>
                  <a:txBody>
                    <a:bodyPr/>
                    <a:lstStyle/>
                    <a:p>
                      <a:pPr algn="ctr">
                        <a:buNone/>
                      </a:pPr>
                      <a:r>
                        <a:rPr lang="en-US" altLang="zh-CN" sz="2800" dirty="0"/>
                        <a:t>436</a:t>
                      </a:r>
                    </a:p>
                  </a:txBody>
                  <a:tcPr/>
                </a:tc>
                <a:extLst>
                  <a:ext uri="{0D108BD9-81ED-4DB2-BD59-A6C34878D82A}">
                    <a16:rowId xmlns:a16="http://schemas.microsoft.com/office/drawing/2014/main" val="10003"/>
                  </a:ext>
                </a:extLst>
              </a:tr>
            </a:tbl>
          </a:graphicData>
        </a:graphic>
      </p:graphicFrame>
      <p:grpSp>
        <p:nvGrpSpPr>
          <p:cNvPr id="6" name="组合 5">
            <a:extLst>
              <a:ext uri="{FF2B5EF4-FFF2-40B4-BE49-F238E27FC236}">
                <a16:creationId xmlns:a16="http://schemas.microsoft.com/office/drawing/2014/main" id="{D60A5308-E6BD-42CC-FEBD-B97EADF0DF2C}"/>
              </a:ext>
            </a:extLst>
          </p:cNvPr>
          <p:cNvGrpSpPr/>
          <p:nvPr/>
        </p:nvGrpSpPr>
        <p:grpSpPr>
          <a:xfrm>
            <a:off x="3318714" y="5003482"/>
            <a:ext cx="4517481" cy="940117"/>
            <a:chOff x="3318714" y="5003482"/>
            <a:chExt cx="4517481" cy="940117"/>
          </a:xfrm>
        </p:grpSpPr>
        <p:sp>
          <p:nvSpPr>
            <p:cNvPr id="27" name="文本框 26"/>
            <p:cNvSpPr txBox="1"/>
            <p:nvPr/>
          </p:nvSpPr>
          <p:spPr>
            <a:xfrm>
              <a:off x="3643444" y="5013468"/>
              <a:ext cx="3865836" cy="830997"/>
            </a:xfrm>
            <a:prstGeom prst="rect">
              <a:avLst/>
            </a:prstGeom>
            <a:noFill/>
          </p:spPr>
          <p:txBody>
            <a:bodyPr wrap="square" rtlCol="0">
              <a:spAutoFit/>
            </a:bodyPr>
            <a:lstStyle/>
            <a:p>
              <a:pPr algn="ctr"/>
              <a:r>
                <a:rPr lang="en-US" altLang="zh-CN" sz="2400" dirty="0">
                  <a:latin typeface="+mn-ea"/>
                </a:rPr>
                <a:t>SVM</a:t>
              </a:r>
            </a:p>
            <a:p>
              <a:pPr algn="ctr"/>
              <a:r>
                <a:rPr lang="en-US" altLang="zh-CN" sz="2400" dirty="0">
                  <a:latin typeface="+mn-ea"/>
                </a:rPr>
                <a:t>Test accuracy: 93.81%</a:t>
              </a:r>
            </a:p>
          </p:txBody>
        </p:sp>
        <p:sp>
          <p:nvSpPr>
            <p:cNvPr id="10" name="Round Same Side Corner Rectangle 154">
              <a:extLst>
                <a:ext uri="{FF2B5EF4-FFF2-40B4-BE49-F238E27FC236}">
                  <a16:creationId xmlns:a16="http://schemas.microsoft.com/office/drawing/2014/main" id="{2EABB9D4-2F64-7EA3-7F1A-27F32ABBA8B1}"/>
                </a:ext>
              </a:extLst>
            </p:cNvPr>
            <p:cNvSpPr/>
            <p:nvPr/>
          </p:nvSpPr>
          <p:spPr>
            <a:xfrm>
              <a:off x="3318714" y="5003482"/>
              <a:ext cx="4517481" cy="940117"/>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grpSp>
    </p:spTree>
    <p:extLst>
      <p:ext uri="{BB962C8B-B14F-4D97-AF65-F5344CB8AC3E}">
        <p14:creationId xmlns:p14="http://schemas.microsoft.com/office/powerpoint/2010/main" val="14648305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500"/>
                                        <p:tgtEl>
                                          <p:spTgt spid="9"/>
                                        </p:tgtEl>
                                      </p:cBhvr>
                                    </p:animEffect>
                                  </p:childTnLst>
                                </p:cTn>
                              </p:par>
                            </p:childTnLst>
                          </p:cTn>
                        </p:par>
                        <p:par>
                          <p:cTn id="14" fill="hold">
                            <p:stCondLst>
                              <p:cond delay="1500"/>
                            </p:stCondLst>
                            <p:childTnLst>
                              <p:par>
                                <p:cTn id="15" presetID="26"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80">
                                          <p:stCondLst>
                                            <p:cond delay="0"/>
                                          </p:stCondLst>
                                        </p:cTn>
                                        <p:tgtEl>
                                          <p:spTgt spid="6"/>
                                        </p:tgtEl>
                                      </p:cBhvr>
                                    </p:animEffect>
                                    <p:anim calcmode="lin" valueType="num">
                                      <p:cBhvr>
                                        <p:cTn id="1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3" dur="26">
                                          <p:stCondLst>
                                            <p:cond delay="650"/>
                                          </p:stCondLst>
                                        </p:cTn>
                                        <p:tgtEl>
                                          <p:spTgt spid="6"/>
                                        </p:tgtEl>
                                      </p:cBhvr>
                                      <p:to x="100000" y="60000"/>
                                    </p:animScale>
                                    <p:animScale>
                                      <p:cBhvr>
                                        <p:cTn id="24" dur="166" decel="50000">
                                          <p:stCondLst>
                                            <p:cond delay="676"/>
                                          </p:stCondLst>
                                        </p:cTn>
                                        <p:tgtEl>
                                          <p:spTgt spid="6"/>
                                        </p:tgtEl>
                                      </p:cBhvr>
                                      <p:to x="100000" y="100000"/>
                                    </p:animScale>
                                    <p:animScale>
                                      <p:cBhvr>
                                        <p:cTn id="25" dur="26">
                                          <p:stCondLst>
                                            <p:cond delay="1312"/>
                                          </p:stCondLst>
                                        </p:cTn>
                                        <p:tgtEl>
                                          <p:spTgt spid="6"/>
                                        </p:tgtEl>
                                      </p:cBhvr>
                                      <p:to x="100000" y="80000"/>
                                    </p:animScale>
                                    <p:animScale>
                                      <p:cBhvr>
                                        <p:cTn id="26" dur="166" decel="50000">
                                          <p:stCondLst>
                                            <p:cond delay="1338"/>
                                          </p:stCondLst>
                                        </p:cTn>
                                        <p:tgtEl>
                                          <p:spTgt spid="6"/>
                                        </p:tgtEl>
                                      </p:cBhvr>
                                      <p:to x="100000" y="100000"/>
                                    </p:animScale>
                                    <p:animScale>
                                      <p:cBhvr>
                                        <p:cTn id="27" dur="26">
                                          <p:stCondLst>
                                            <p:cond delay="1642"/>
                                          </p:stCondLst>
                                        </p:cTn>
                                        <p:tgtEl>
                                          <p:spTgt spid="6"/>
                                        </p:tgtEl>
                                      </p:cBhvr>
                                      <p:to x="100000" y="90000"/>
                                    </p:animScale>
                                    <p:animScale>
                                      <p:cBhvr>
                                        <p:cTn id="28" dur="166" decel="50000">
                                          <p:stCondLst>
                                            <p:cond delay="1668"/>
                                          </p:stCondLst>
                                        </p:cTn>
                                        <p:tgtEl>
                                          <p:spTgt spid="6"/>
                                        </p:tgtEl>
                                      </p:cBhvr>
                                      <p:to x="100000" y="100000"/>
                                    </p:animScale>
                                    <p:animScale>
                                      <p:cBhvr>
                                        <p:cTn id="29" dur="26">
                                          <p:stCondLst>
                                            <p:cond delay="1808"/>
                                          </p:stCondLst>
                                        </p:cTn>
                                        <p:tgtEl>
                                          <p:spTgt spid="6"/>
                                        </p:tgtEl>
                                      </p:cBhvr>
                                      <p:to x="100000" y="95000"/>
                                    </p:animScale>
                                    <p:animScale>
                                      <p:cBhvr>
                                        <p:cTn id="30"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2316B94B-5ABB-963B-37DC-A708D28740E2}"/>
              </a:ext>
            </a:extLst>
          </p:cNvPr>
          <p:cNvGrpSpPr/>
          <p:nvPr/>
        </p:nvGrpSpPr>
        <p:grpSpPr>
          <a:xfrm>
            <a:off x="209344" y="296914"/>
            <a:ext cx="7637484" cy="1264095"/>
            <a:chOff x="209344" y="296914"/>
            <a:chExt cx="7637484" cy="1264095"/>
          </a:xfrm>
        </p:grpSpPr>
        <p:sp>
          <p:nvSpPr>
            <p:cNvPr id="2" name="文本框 1"/>
            <p:cNvSpPr txBox="1"/>
            <p:nvPr/>
          </p:nvSpPr>
          <p:spPr>
            <a:xfrm>
              <a:off x="713740" y="360680"/>
              <a:ext cx="7133088" cy="1200329"/>
            </a:xfrm>
            <a:prstGeom prst="rect">
              <a:avLst/>
            </a:prstGeom>
            <a:noFill/>
          </p:spPr>
          <p:txBody>
            <a:bodyPr wrap="square" rtlCol="0">
              <a:spAutoFit/>
            </a:bodyPr>
            <a:lstStyle/>
            <a:p>
              <a:r>
                <a:rPr lang="en-US" altLang="zh-CN" sz="4400" dirty="0">
                  <a:latin typeface="+mn-ea"/>
                </a:rPr>
                <a:t>Eyes closed/open fitting</a:t>
              </a:r>
            </a:p>
            <a:p>
              <a:r>
                <a:rPr lang="en-US" altLang="zh-CN" sz="2800" dirty="0">
                  <a:latin typeface="+mn-ea"/>
                </a:rPr>
                <a:t>MobileNet</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nvGrpSpPr>
          <p:cNvPr id="10" name="组合 9">
            <a:extLst>
              <a:ext uri="{FF2B5EF4-FFF2-40B4-BE49-F238E27FC236}">
                <a16:creationId xmlns:a16="http://schemas.microsoft.com/office/drawing/2014/main" id="{F2DF1C19-1641-F15A-9AAB-2521356889EC}"/>
              </a:ext>
            </a:extLst>
          </p:cNvPr>
          <p:cNvGrpSpPr/>
          <p:nvPr/>
        </p:nvGrpSpPr>
        <p:grpSpPr>
          <a:xfrm>
            <a:off x="174352" y="2738692"/>
            <a:ext cx="4979786" cy="2473352"/>
            <a:chOff x="174352" y="2738692"/>
            <a:chExt cx="4979786" cy="2473352"/>
          </a:xfrm>
        </p:grpSpPr>
        <p:sp>
          <p:nvSpPr>
            <p:cNvPr id="8" name="文本框 7"/>
            <p:cNvSpPr txBox="1"/>
            <p:nvPr/>
          </p:nvSpPr>
          <p:spPr>
            <a:xfrm>
              <a:off x="210866" y="2828835"/>
              <a:ext cx="4943272" cy="1200329"/>
            </a:xfrm>
            <a:prstGeom prst="rect">
              <a:avLst/>
            </a:prstGeom>
            <a:noFill/>
          </p:spPr>
          <p:txBody>
            <a:bodyPr wrap="square" rtlCol="0">
              <a:spAutoFit/>
            </a:bodyPr>
            <a:lstStyle/>
            <a:p>
              <a:pPr algn="ctr"/>
              <a:r>
                <a:rPr lang="en-US" altLang="zh-CN" sz="2400" dirty="0">
                  <a:latin typeface="+mn-ea"/>
                </a:rPr>
                <a:t>Reduce model size while maintaining model performance while increasing model speed</a:t>
              </a:r>
            </a:p>
          </p:txBody>
        </p:sp>
        <p:sp>
          <p:nvSpPr>
            <p:cNvPr id="14" name="Блок-схема: магнитный диск 1">
              <a:extLst>
                <a:ext uri="{FF2B5EF4-FFF2-40B4-BE49-F238E27FC236}">
                  <a16:creationId xmlns:a16="http://schemas.microsoft.com/office/drawing/2014/main" id="{ACAE40DB-D585-07B6-0CCB-225F4C78D215}"/>
                </a:ext>
              </a:extLst>
            </p:cNvPr>
            <p:cNvSpPr/>
            <p:nvPr/>
          </p:nvSpPr>
          <p:spPr>
            <a:xfrm>
              <a:off x="174352" y="4257937"/>
              <a:ext cx="4943271" cy="954107"/>
            </a:xfrm>
            <a:prstGeom prst="flowChartMagneticDisk">
              <a:avLst/>
            </a:prstGeom>
            <a:solidFill>
              <a:srgbClr val="60606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400">
                <a:solidFill>
                  <a:srgbClr val="606060"/>
                </a:solidFill>
              </a:endParaRPr>
            </a:p>
          </p:txBody>
        </p:sp>
        <p:sp>
          <p:nvSpPr>
            <p:cNvPr id="15" name="Round Same Side Corner Rectangle 154">
              <a:extLst>
                <a:ext uri="{FF2B5EF4-FFF2-40B4-BE49-F238E27FC236}">
                  <a16:creationId xmlns:a16="http://schemas.microsoft.com/office/drawing/2014/main" id="{5E0CA11B-0B42-B199-539D-1E044F57D6C8}"/>
                </a:ext>
              </a:extLst>
            </p:cNvPr>
            <p:cNvSpPr/>
            <p:nvPr/>
          </p:nvSpPr>
          <p:spPr>
            <a:xfrm>
              <a:off x="210866" y="2738692"/>
              <a:ext cx="4943271" cy="1343637"/>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grpSp>
      <p:pic>
        <p:nvPicPr>
          <p:cNvPr id="6" name="图片 5">
            <a:extLst>
              <a:ext uri="{FF2B5EF4-FFF2-40B4-BE49-F238E27FC236}">
                <a16:creationId xmlns:a16="http://schemas.microsoft.com/office/drawing/2014/main" id="{A4696A47-DD42-ED8A-5F71-F193A4036ED2}"/>
              </a:ext>
            </a:extLst>
          </p:cNvPr>
          <p:cNvPicPr>
            <a:picLocks noChangeAspect="1"/>
          </p:cNvPicPr>
          <p:nvPr/>
        </p:nvPicPr>
        <p:blipFill rotWithShape="1">
          <a:blip r:embed="rId2"/>
          <a:srcRect t="5030" r="231"/>
          <a:stretch/>
        </p:blipFill>
        <p:spPr>
          <a:xfrm>
            <a:off x="5874726" y="1169181"/>
            <a:ext cx="5273920" cy="5653263"/>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par>
                          <p:cTn id="14" fill="hold">
                            <p:stCondLst>
                              <p:cond delay="1500"/>
                            </p:stCondLst>
                            <p:childTnLst>
                              <p:par>
                                <p:cTn id="15" presetID="26" presetClass="entr" presetSubtype="0"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down)">
                                      <p:cBhvr>
                                        <p:cTn id="17" dur="580">
                                          <p:stCondLst>
                                            <p:cond delay="0"/>
                                          </p:stCondLst>
                                        </p:cTn>
                                        <p:tgtEl>
                                          <p:spTgt spid="10"/>
                                        </p:tgtEl>
                                      </p:cBhvr>
                                    </p:animEffect>
                                    <p:anim calcmode="lin" valueType="num">
                                      <p:cBhvr>
                                        <p:cTn id="18"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23" dur="26">
                                          <p:stCondLst>
                                            <p:cond delay="650"/>
                                          </p:stCondLst>
                                        </p:cTn>
                                        <p:tgtEl>
                                          <p:spTgt spid="10"/>
                                        </p:tgtEl>
                                      </p:cBhvr>
                                      <p:to x="100000" y="60000"/>
                                    </p:animScale>
                                    <p:animScale>
                                      <p:cBhvr>
                                        <p:cTn id="24" dur="166" decel="50000">
                                          <p:stCondLst>
                                            <p:cond delay="676"/>
                                          </p:stCondLst>
                                        </p:cTn>
                                        <p:tgtEl>
                                          <p:spTgt spid="10"/>
                                        </p:tgtEl>
                                      </p:cBhvr>
                                      <p:to x="100000" y="100000"/>
                                    </p:animScale>
                                    <p:animScale>
                                      <p:cBhvr>
                                        <p:cTn id="25" dur="26">
                                          <p:stCondLst>
                                            <p:cond delay="1312"/>
                                          </p:stCondLst>
                                        </p:cTn>
                                        <p:tgtEl>
                                          <p:spTgt spid="10"/>
                                        </p:tgtEl>
                                      </p:cBhvr>
                                      <p:to x="100000" y="80000"/>
                                    </p:animScale>
                                    <p:animScale>
                                      <p:cBhvr>
                                        <p:cTn id="26" dur="166" decel="50000">
                                          <p:stCondLst>
                                            <p:cond delay="1338"/>
                                          </p:stCondLst>
                                        </p:cTn>
                                        <p:tgtEl>
                                          <p:spTgt spid="10"/>
                                        </p:tgtEl>
                                      </p:cBhvr>
                                      <p:to x="100000" y="100000"/>
                                    </p:animScale>
                                    <p:animScale>
                                      <p:cBhvr>
                                        <p:cTn id="27" dur="26">
                                          <p:stCondLst>
                                            <p:cond delay="1642"/>
                                          </p:stCondLst>
                                        </p:cTn>
                                        <p:tgtEl>
                                          <p:spTgt spid="10"/>
                                        </p:tgtEl>
                                      </p:cBhvr>
                                      <p:to x="100000" y="90000"/>
                                    </p:animScale>
                                    <p:animScale>
                                      <p:cBhvr>
                                        <p:cTn id="28" dur="166" decel="50000">
                                          <p:stCondLst>
                                            <p:cond delay="1668"/>
                                          </p:stCondLst>
                                        </p:cTn>
                                        <p:tgtEl>
                                          <p:spTgt spid="10"/>
                                        </p:tgtEl>
                                      </p:cBhvr>
                                      <p:to x="100000" y="100000"/>
                                    </p:animScale>
                                    <p:animScale>
                                      <p:cBhvr>
                                        <p:cTn id="29" dur="26">
                                          <p:stCondLst>
                                            <p:cond delay="1808"/>
                                          </p:stCondLst>
                                        </p:cTn>
                                        <p:tgtEl>
                                          <p:spTgt spid="10"/>
                                        </p:tgtEl>
                                      </p:cBhvr>
                                      <p:to x="100000" y="95000"/>
                                    </p:animScale>
                                    <p:animScale>
                                      <p:cBhvr>
                                        <p:cTn id="30" dur="166" decel="50000">
                                          <p:stCondLst>
                                            <p:cond delay="1834"/>
                                          </p:stCondLst>
                                        </p:cTn>
                                        <p:tgtEl>
                                          <p:spTgt spid="1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F8E1F556-2DBD-A68F-06E1-141E8CA2A5BC}"/>
              </a:ext>
            </a:extLst>
          </p:cNvPr>
          <p:cNvGrpSpPr/>
          <p:nvPr/>
        </p:nvGrpSpPr>
        <p:grpSpPr>
          <a:xfrm>
            <a:off x="209344" y="296914"/>
            <a:ext cx="9051614" cy="1264095"/>
            <a:chOff x="209344" y="296914"/>
            <a:chExt cx="9051614" cy="1264095"/>
          </a:xfrm>
        </p:grpSpPr>
        <p:sp>
          <p:nvSpPr>
            <p:cNvPr id="2" name="文本框 1"/>
            <p:cNvSpPr txBox="1"/>
            <p:nvPr/>
          </p:nvSpPr>
          <p:spPr>
            <a:xfrm>
              <a:off x="713740" y="360680"/>
              <a:ext cx="8547218" cy="1200329"/>
            </a:xfrm>
            <a:prstGeom prst="rect">
              <a:avLst/>
            </a:prstGeom>
            <a:noFill/>
          </p:spPr>
          <p:txBody>
            <a:bodyPr wrap="square" rtlCol="0">
              <a:spAutoFit/>
            </a:bodyPr>
            <a:lstStyle/>
            <a:p>
              <a:r>
                <a:rPr lang="en-US" altLang="zh-CN" sz="4400" dirty="0">
                  <a:latin typeface="+mn-ea"/>
                </a:rPr>
                <a:t>Eyes closed/open fitting</a:t>
              </a:r>
            </a:p>
            <a:p>
              <a:r>
                <a:rPr lang="en-US" altLang="zh-CN" sz="2800" dirty="0">
                  <a:latin typeface="+mn-ea"/>
                </a:rPr>
                <a:t>MobileNet</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sp>
        <p:nvSpPr>
          <p:cNvPr id="3" name="文本框 2"/>
          <p:cNvSpPr txBox="1"/>
          <p:nvPr/>
        </p:nvSpPr>
        <p:spPr>
          <a:xfrm>
            <a:off x="713740" y="1617057"/>
            <a:ext cx="3785267" cy="830997"/>
          </a:xfrm>
          <a:prstGeom prst="rect">
            <a:avLst/>
          </a:prstGeom>
          <a:noFill/>
        </p:spPr>
        <p:txBody>
          <a:bodyPr wrap="none" rtlCol="0">
            <a:spAutoFit/>
          </a:bodyPr>
          <a:lstStyle/>
          <a:p>
            <a:pPr marL="285750" indent="-285750">
              <a:buFont typeface="Arial" panose="020B0604020202020204" pitchFamily="34" charset="0"/>
              <a:buChar char="•"/>
            </a:pPr>
            <a:r>
              <a:rPr lang="en-US" altLang="zh-CN" sz="2400" dirty="0">
                <a:latin typeface="+mn-ea"/>
              </a:rPr>
              <a:t>After 10 epochs fitting</a:t>
            </a:r>
          </a:p>
          <a:p>
            <a:pPr marL="285750" indent="-285750">
              <a:buFont typeface="Arial" panose="020B0604020202020204" pitchFamily="34" charset="0"/>
              <a:buChar char="•"/>
            </a:pPr>
            <a:r>
              <a:rPr lang="en-US" altLang="zh-CN" sz="2400" dirty="0">
                <a:latin typeface="+mn-ea"/>
              </a:rPr>
              <a:t>Final accuracy: 95.33%</a:t>
            </a:r>
          </a:p>
        </p:txBody>
      </p:sp>
      <p:grpSp>
        <p:nvGrpSpPr>
          <p:cNvPr id="12" name="组合 11">
            <a:extLst>
              <a:ext uri="{FF2B5EF4-FFF2-40B4-BE49-F238E27FC236}">
                <a16:creationId xmlns:a16="http://schemas.microsoft.com/office/drawing/2014/main" id="{C184FA4A-73D4-8CAC-09E8-22D4988617EB}"/>
              </a:ext>
            </a:extLst>
          </p:cNvPr>
          <p:cNvGrpSpPr/>
          <p:nvPr/>
        </p:nvGrpSpPr>
        <p:grpSpPr>
          <a:xfrm>
            <a:off x="494797" y="2504103"/>
            <a:ext cx="11361243" cy="3744010"/>
            <a:chOff x="494797" y="2504103"/>
            <a:chExt cx="11361243" cy="3744010"/>
          </a:xfrm>
        </p:grpSpPr>
        <p:pic>
          <p:nvPicPr>
            <p:cNvPr id="9" name="图片 8"/>
            <p:cNvPicPr>
              <a:picLocks noChangeAspect="1"/>
            </p:cNvPicPr>
            <p:nvPr/>
          </p:nvPicPr>
          <p:blipFill>
            <a:blip r:embed="rId3"/>
            <a:stretch>
              <a:fillRect/>
            </a:stretch>
          </p:blipFill>
          <p:spPr>
            <a:xfrm>
              <a:off x="494797" y="2504103"/>
              <a:ext cx="5571150" cy="3744010"/>
            </a:xfrm>
            <a:prstGeom prst="rect">
              <a:avLst/>
            </a:prstGeom>
          </p:spPr>
        </p:pic>
        <p:pic>
          <p:nvPicPr>
            <p:cNvPr id="10" name="图片 9">
              <a:extLst>
                <a:ext uri="{FF2B5EF4-FFF2-40B4-BE49-F238E27FC236}">
                  <a16:creationId xmlns:a16="http://schemas.microsoft.com/office/drawing/2014/main" id="{2286E4D4-1D7D-2B1C-D3C8-B0DE2306829B}"/>
                </a:ext>
              </a:extLst>
            </p:cNvPr>
            <p:cNvPicPr>
              <a:picLocks noChangeAspect="1"/>
            </p:cNvPicPr>
            <p:nvPr/>
          </p:nvPicPr>
          <p:blipFill>
            <a:blip r:embed="rId4"/>
            <a:stretch>
              <a:fillRect/>
            </a:stretch>
          </p:blipFill>
          <p:spPr>
            <a:xfrm>
              <a:off x="6284890" y="2504103"/>
              <a:ext cx="5571150" cy="3744010"/>
            </a:xfrm>
            <a:prstGeom prst="rect">
              <a:avLst/>
            </a:prstGeom>
          </p:spPr>
        </p:pic>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randombar(horizontal)">
                                      <p:cBhvr>
                                        <p:cTn id="13" dur="500"/>
                                        <p:tgtEl>
                                          <p:spTgt spid="3"/>
                                        </p:tgtEl>
                                      </p:cBhvr>
                                    </p:animEffect>
                                  </p:childTnLst>
                                </p:cTn>
                              </p:par>
                            </p:childTnLst>
                          </p:cTn>
                        </p:par>
                        <p:par>
                          <p:cTn id="14" fill="hold">
                            <p:stCondLst>
                              <p:cond delay="1500"/>
                            </p:stCondLst>
                            <p:childTnLst>
                              <p:par>
                                <p:cTn id="15" presetID="14" presetClass="entr" presetSubtype="10"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horizontal)">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858389" y="-25460"/>
            <a:ext cx="5120561"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altLang="zh-CN" sz="4400" kern="1200" dirty="0">
                <a:solidFill>
                  <a:schemeClr val="tx1"/>
                </a:solidFill>
                <a:latin typeface="+mj-lt"/>
                <a:ea typeface="+mj-ea"/>
                <a:cs typeface="+mj-cs"/>
              </a:rPr>
              <a:t>Background</a:t>
            </a:r>
          </a:p>
        </p:txBody>
      </p:sp>
      <p:sp>
        <p:nvSpPr>
          <p:cNvPr id="3" name="文本框 2">
            <a:extLst>
              <a:ext uri="{FF2B5EF4-FFF2-40B4-BE49-F238E27FC236}">
                <a16:creationId xmlns:a16="http://schemas.microsoft.com/office/drawing/2014/main" id="{FE8A9934-58A7-9E43-97AD-3E3057AA0071}"/>
              </a:ext>
            </a:extLst>
          </p:cNvPr>
          <p:cNvSpPr txBox="1"/>
          <p:nvPr/>
        </p:nvSpPr>
        <p:spPr>
          <a:xfrm>
            <a:off x="396500" y="1364732"/>
            <a:ext cx="5699500" cy="5120628"/>
          </a:xfrm>
          <a:prstGeom prst="rect">
            <a:avLst/>
          </a:prstGeom>
        </p:spPr>
        <p:txBody>
          <a:bodyPr vert="horz" lIns="91440" tIns="45720" rIns="91440" bIns="45720" rtlCol="0">
            <a:normAutofit/>
          </a:bodyPr>
          <a:lstStyle/>
          <a:p>
            <a:pPr>
              <a:lnSpc>
                <a:spcPct val="90000"/>
              </a:lnSpc>
              <a:spcAft>
                <a:spcPts val="600"/>
              </a:spcAft>
            </a:pPr>
            <a:r>
              <a:rPr lang="en-US" altLang="zh-CN" sz="2400" dirty="0"/>
              <a:t>1. In reality, the behaviors that lead to distracted driving include using phones, drinking. And traffic accidents caused by distracted driving are common. A glance at a phone is equivalent to about 50 meters of "blind driving" of a car.</a:t>
            </a:r>
          </a:p>
          <a:p>
            <a:pPr indent="-228600">
              <a:lnSpc>
                <a:spcPct val="90000"/>
              </a:lnSpc>
              <a:spcAft>
                <a:spcPts val="600"/>
              </a:spcAft>
              <a:buFont typeface="Arial" panose="020B0604020202020204" pitchFamily="34" charset="0"/>
              <a:buChar char="•"/>
            </a:pPr>
            <a:endParaRPr lang="en-US" altLang="zh-CN" sz="2400" dirty="0"/>
          </a:p>
          <a:p>
            <a:pPr indent="-228600">
              <a:lnSpc>
                <a:spcPct val="90000"/>
              </a:lnSpc>
              <a:spcAft>
                <a:spcPts val="600"/>
              </a:spcAft>
              <a:buFont typeface="Arial" panose="020B0604020202020204" pitchFamily="34" charset="0"/>
              <a:buChar char="•"/>
            </a:pPr>
            <a:endParaRPr kumimoji="1" lang="en-US" altLang="zh-CN" sz="2400" dirty="0"/>
          </a:p>
          <a:p>
            <a:pPr>
              <a:lnSpc>
                <a:spcPct val="90000"/>
              </a:lnSpc>
              <a:spcAft>
                <a:spcPts val="600"/>
              </a:spcAft>
            </a:pPr>
            <a:r>
              <a:rPr kumimoji="1" lang="en-US" altLang="zh-CN" sz="2400" dirty="0"/>
              <a:t>2. Another major factor in driving accidents comes from d</a:t>
            </a:r>
            <a:r>
              <a:rPr lang="en-US" altLang="zh-CN" sz="2400" dirty="0"/>
              <a:t>rowsy</a:t>
            </a:r>
            <a:r>
              <a:rPr kumimoji="1" lang="en-US" altLang="zh-CN" sz="2400" dirty="0"/>
              <a:t> driving. According to statistics, traffic accidents caused by d</a:t>
            </a:r>
            <a:r>
              <a:rPr lang="en-US" altLang="zh-CN" sz="2400" dirty="0"/>
              <a:t>rowsy</a:t>
            </a:r>
            <a:r>
              <a:rPr kumimoji="1" lang="en-US" altLang="zh-CN" sz="2400" dirty="0"/>
              <a:t> driving account for 21% in China, and the fatality rate is as high as 83%.</a:t>
            </a:r>
          </a:p>
        </p:txBody>
      </p:sp>
      <p:sp>
        <p:nvSpPr>
          <p:cNvPr id="137" name="Oval 136">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8" name="图片 7" descr="汽车的人&#10;&#10;描述已自动生成">
            <a:extLst>
              <a:ext uri="{FF2B5EF4-FFF2-40B4-BE49-F238E27FC236}">
                <a16:creationId xmlns:a16="http://schemas.microsoft.com/office/drawing/2014/main" id="{6D0BAD57-7516-4E49-A1B6-9F5961CA9007}"/>
              </a:ext>
            </a:extLst>
          </p:cNvPr>
          <p:cNvPicPr>
            <a:picLocks noChangeAspect="1"/>
          </p:cNvPicPr>
          <p:nvPr/>
        </p:nvPicPr>
        <p:blipFill rotWithShape="1">
          <a:blip r:embed="rId2">
            <a:extLst>
              <a:ext uri="{28A0092B-C50C-407E-A947-70E740481C1C}">
                <a14:useLocalDpi xmlns:a14="http://schemas.microsoft.com/office/drawing/2010/main" val="0"/>
              </a:ext>
            </a:extLst>
          </a:blip>
          <a:srcRect l="5191" r="25985"/>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139" name="Arc 138">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1026" name="Picture 2" descr="distracted driving  的图像结果">
            <a:extLst>
              <a:ext uri="{FF2B5EF4-FFF2-40B4-BE49-F238E27FC236}">
                <a16:creationId xmlns:a16="http://schemas.microsoft.com/office/drawing/2014/main" id="{20F812C7-8330-F747-A7B8-EFA749AAC4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763" r="10483" b="1"/>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424012835"/>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AC599AEB-FF09-0539-D009-CE8158E49CAB}"/>
              </a:ext>
            </a:extLst>
          </p:cNvPr>
          <p:cNvGrpSpPr/>
          <p:nvPr/>
        </p:nvGrpSpPr>
        <p:grpSpPr>
          <a:xfrm>
            <a:off x="209344" y="296914"/>
            <a:ext cx="6820720" cy="1264095"/>
            <a:chOff x="209344" y="296914"/>
            <a:chExt cx="6820720" cy="1264095"/>
          </a:xfrm>
        </p:grpSpPr>
        <p:sp>
          <p:nvSpPr>
            <p:cNvPr id="2" name="文本框 1"/>
            <p:cNvSpPr txBox="1"/>
            <p:nvPr/>
          </p:nvSpPr>
          <p:spPr>
            <a:xfrm>
              <a:off x="713740" y="360680"/>
              <a:ext cx="6316324" cy="1200329"/>
            </a:xfrm>
            <a:prstGeom prst="rect">
              <a:avLst/>
            </a:prstGeom>
            <a:noFill/>
          </p:spPr>
          <p:txBody>
            <a:bodyPr wrap="square" rtlCol="0">
              <a:spAutoFit/>
            </a:bodyPr>
            <a:lstStyle/>
            <a:p>
              <a:r>
                <a:rPr lang="en-US" altLang="zh-CN" sz="4400" dirty="0">
                  <a:solidFill>
                    <a:srgbClr val="0D0D0D"/>
                  </a:solidFill>
                  <a:latin typeface="+mn-ea"/>
                </a:rPr>
                <a:t>Yawn/No yawn fitting </a:t>
              </a:r>
            </a:p>
            <a:p>
              <a:r>
                <a:rPr lang="en-US" altLang="zh-CN" sz="2800" dirty="0">
                  <a:solidFill>
                    <a:srgbClr val="0D0D0D"/>
                  </a:solidFill>
                  <a:latin typeface="+mn-ea"/>
                </a:rPr>
                <a:t>Face Recognition</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nvGrpSpPr>
          <p:cNvPr id="9" name="组合 8">
            <a:extLst>
              <a:ext uri="{FF2B5EF4-FFF2-40B4-BE49-F238E27FC236}">
                <a16:creationId xmlns:a16="http://schemas.microsoft.com/office/drawing/2014/main" id="{8A38B3DF-D9DB-3914-72F4-34A587052AF1}"/>
              </a:ext>
            </a:extLst>
          </p:cNvPr>
          <p:cNvGrpSpPr/>
          <p:nvPr/>
        </p:nvGrpSpPr>
        <p:grpSpPr>
          <a:xfrm>
            <a:off x="501407" y="2387197"/>
            <a:ext cx="3621920" cy="3440038"/>
            <a:chOff x="501407" y="2387197"/>
            <a:chExt cx="3621920" cy="3440038"/>
          </a:xfrm>
        </p:grpSpPr>
        <p:pic>
          <p:nvPicPr>
            <p:cNvPr id="6" name="图片 5" descr="122"/>
            <p:cNvPicPr>
              <a:picLocks noChangeAspect="1"/>
            </p:cNvPicPr>
            <p:nvPr/>
          </p:nvPicPr>
          <p:blipFill>
            <a:blip r:embed="rId3"/>
            <a:stretch>
              <a:fillRect/>
            </a:stretch>
          </p:blipFill>
          <p:spPr>
            <a:xfrm>
              <a:off x="501407" y="2387197"/>
              <a:ext cx="3621920" cy="2716889"/>
            </a:xfrm>
            <a:prstGeom prst="rect">
              <a:avLst/>
            </a:prstGeom>
          </p:spPr>
        </p:pic>
        <p:grpSp>
          <p:nvGrpSpPr>
            <p:cNvPr id="25" name="组合 24">
              <a:extLst>
                <a:ext uri="{FF2B5EF4-FFF2-40B4-BE49-F238E27FC236}">
                  <a16:creationId xmlns:a16="http://schemas.microsoft.com/office/drawing/2014/main" id="{DD46F81C-F0BE-140A-DEE4-77930D978FD0}"/>
                </a:ext>
              </a:extLst>
            </p:cNvPr>
            <p:cNvGrpSpPr/>
            <p:nvPr/>
          </p:nvGrpSpPr>
          <p:grpSpPr>
            <a:xfrm>
              <a:off x="1074695" y="5230704"/>
              <a:ext cx="1985955" cy="596531"/>
              <a:chOff x="7558543" y="5319889"/>
              <a:chExt cx="2777286" cy="762719"/>
            </a:xfrm>
          </p:grpSpPr>
          <p:sp>
            <p:nvSpPr>
              <p:cNvPr id="26" name="文本框 25">
                <a:extLst>
                  <a:ext uri="{FF2B5EF4-FFF2-40B4-BE49-F238E27FC236}">
                    <a16:creationId xmlns:a16="http://schemas.microsoft.com/office/drawing/2014/main" id="{B7C4ABA5-9B97-917C-7CA0-EC58B338D43D}"/>
                  </a:ext>
                </a:extLst>
              </p:cNvPr>
              <p:cNvSpPr txBox="1"/>
              <p:nvPr/>
            </p:nvSpPr>
            <p:spPr>
              <a:xfrm>
                <a:off x="8179298" y="5413625"/>
                <a:ext cx="1535772" cy="668983"/>
              </a:xfrm>
              <a:prstGeom prst="rect">
                <a:avLst/>
              </a:prstGeom>
              <a:noFill/>
            </p:spPr>
            <p:txBody>
              <a:bodyPr wrap="square" rtlCol="0">
                <a:spAutoFit/>
              </a:bodyPr>
              <a:lstStyle/>
              <a:p>
                <a:pPr algn="l"/>
                <a:r>
                  <a:rPr lang="en-US" sz="2800" dirty="0">
                    <a:latin typeface="+mn-ea"/>
                  </a:rPr>
                  <a:t>Input</a:t>
                </a:r>
              </a:p>
            </p:txBody>
          </p:sp>
          <p:sp>
            <p:nvSpPr>
              <p:cNvPr id="27" name="Round Same Side Corner Rectangle 154">
                <a:extLst>
                  <a:ext uri="{FF2B5EF4-FFF2-40B4-BE49-F238E27FC236}">
                    <a16:creationId xmlns:a16="http://schemas.microsoft.com/office/drawing/2014/main" id="{702F00A0-BAE5-2F3F-8F0B-2AFEC77D73AC}"/>
                  </a:ext>
                </a:extLst>
              </p:cNvPr>
              <p:cNvSpPr/>
              <p:nvPr/>
            </p:nvSpPr>
            <p:spPr>
              <a:xfrm>
                <a:off x="7558543" y="5319889"/>
                <a:ext cx="2777286"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latin typeface="+mn-ea"/>
                </a:endParaRPr>
              </a:p>
            </p:txBody>
          </p:sp>
        </p:grpSp>
      </p:grpSp>
      <p:grpSp>
        <p:nvGrpSpPr>
          <p:cNvPr id="10" name="组合 9">
            <a:extLst>
              <a:ext uri="{FF2B5EF4-FFF2-40B4-BE49-F238E27FC236}">
                <a16:creationId xmlns:a16="http://schemas.microsoft.com/office/drawing/2014/main" id="{B89C1F5B-69ED-D3FD-7DBE-A8869C0BC7F2}"/>
              </a:ext>
            </a:extLst>
          </p:cNvPr>
          <p:cNvGrpSpPr/>
          <p:nvPr/>
        </p:nvGrpSpPr>
        <p:grpSpPr>
          <a:xfrm>
            <a:off x="7127255" y="2234998"/>
            <a:ext cx="4116001" cy="4059879"/>
            <a:chOff x="7127255" y="2234998"/>
            <a:chExt cx="4116001" cy="4059879"/>
          </a:xfrm>
        </p:grpSpPr>
        <p:pic>
          <p:nvPicPr>
            <p:cNvPr id="102" name="图片 101"/>
            <p:cNvPicPr/>
            <p:nvPr/>
          </p:nvPicPr>
          <p:blipFill>
            <a:blip r:embed="rId4"/>
            <a:stretch>
              <a:fillRect/>
            </a:stretch>
          </p:blipFill>
          <p:spPr>
            <a:xfrm>
              <a:off x="7127255" y="2234998"/>
              <a:ext cx="4116001" cy="3032461"/>
            </a:xfrm>
            <a:prstGeom prst="rect">
              <a:avLst/>
            </a:prstGeom>
            <a:noFill/>
            <a:ln w="9525">
              <a:noFill/>
            </a:ln>
          </p:spPr>
        </p:pic>
        <p:grpSp>
          <p:nvGrpSpPr>
            <p:cNvPr id="29" name="组合 28">
              <a:extLst>
                <a:ext uri="{FF2B5EF4-FFF2-40B4-BE49-F238E27FC236}">
                  <a16:creationId xmlns:a16="http://schemas.microsoft.com/office/drawing/2014/main" id="{A85EB5CB-99C0-0871-85A3-1A8B1ADEAB59}"/>
                </a:ext>
              </a:extLst>
            </p:cNvPr>
            <p:cNvGrpSpPr/>
            <p:nvPr/>
          </p:nvGrpSpPr>
          <p:grpSpPr>
            <a:xfrm>
              <a:off x="7947814" y="5267459"/>
              <a:ext cx="2811159" cy="1027418"/>
              <a:chOff x="7704510" y="5157999"/>
              <a:chExt cx="2777286" cy="1313648"/>
            </a:xfrm>
          </p:grpSpPr>
          <p:sp>
            <p:nvSpPr>
              <p:cNvPr id="30" name="文本框 29">
                <a:extLst>
                  <a:ext uri="{FF2B5EF4-FFF2-40B4-BE49-F238E27FC236}">
                    <a16:creationId xmlns:a16="http://schemas.microsoft.com/office/drawing/2014/main" id="{460CC161-2120-03F9-9B83-424AC3BEA470}"/>
                  </a:ext>
                </a:extLst>
              </p:cNvPr>
              <p:cNvSpPr txBox="1"/>
              <p:nvPr/>
            </p:nvSpPr>
            <p:spPr>
              <a:xfrm>
                <a:off x="8325266" y="5251734"/>
                <a:ext cx="1535772" cy="1219913"/>
              </a:xfrm>
              <a:prstGeom prst="rect">
                <a:avLst/>
              </a:prstGeom>
              <a:noFill/>
            </p:spPr>
            <p:txBody>
              <a:bodyPr wrap="square" rtlCol="0">
                <a:spAutoFit/>
              </a:bodyPr>
              <a:lstStyle/>
              <a:p>
                <a:pPr algn="l"/>
                <a:r>
                  <a:rPr lang="en-US" sz="2800" dirty="0">
                    <a:latin typeface="+mn-ea"/>
                  </a:rPr>
                  <a:t>Output</a:t>
                </a:r>
              </a:p>
            </p:txBody>
          </p:sp>
          <p:sp>
            <p:nvSpPr>
              <p:cNvPr id="31" name="Round Same Side Corner Rectangle 154">
                <a:extLst>
                  <a:ext uri="{FF2B5EF4-FFF2-40B4-BE49-F238E27FC236}">
                    <a16:creationId xmlns:a16="http://schemas.microsoft.com/office/drawing/2014/main" id="{54F29EA5-786A-52F0-F392-21AFDE079D8D}"/>
                  </a:ext>
                </a:extLst>
              </p:cNvPr>
              <p:cNvSpPr/>
              <p:nvPr/>
            </p:nvSpPr>
            <p:spPr>
              <a:xfrm>
                <a:off x="7704510" y="5157999"/>
                <a:ext cx="2777286"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latin typeface="+mn-ea"/>
                </a:endParaRPr>
              </a:p>
            </p:txBody>
          </p:sp>
        </p:grpSp>
      </p:grpSp>
      <p:grpSp>
        <p:nvGrpSpPr>
          <p:cNvPr id="11" name="组合 10">
            <a:extLst>
              <a:ext uri="{FF2B5EF4-FFF2-40B4-BE49-F238E27FC236}">
                <a16:creationId xmlns:a16="http://schemas.microsoft.com/office/drawing/2014/main" id="{A11E229F-0F9F-1AB7-0A5D-6A1F294EEC22}"/>
              </a:ext>
            </a:extLst>
          </p:cNvPr>
          <p:cNvGrpSpPr/>
          <p:nvPr/>
        </p:nvGrpSpPr>
        <p:grpSpPr>
          <a:xfrm>
            <a:off x="4095135" y="3617141"/>
            <a:ext cx="3224350" cy="2246848"/>
            <a:chOff x="4095135" y="3617141"/>
            <a:chExt cx="3224350" cy="2246848"/>
          </a:xfrm>
        </p:grpSpPr>
        <p:sp>
          <p:nvSpPr>
            <p:cNvPr id="24" name="Freeform 7">
              <a:extLst>
                <a:ext uri="{FF2B5EF4-FFF2-40B4-BE49-F238E27FC236}">
                  <a16:creationId xmlns:a16="http://schemas.microsoft.com/office/drawing/2014/main" id="{3719A7B5-1918-4CD6-CCE7-30FBEE079206}"/>
                </a:ext>
              </a:extLst>
            </p:cNvPr>
            <p:cNvSpPr/>
            <p:nvPr/>
          </p:nvSpPr>
          <p:spPr>
            <a:xfrm>
              <a:off x="4095135" y="5230704"/>
              <a:ext cx="3224350" cy="633285"/>
            </a:xfrm>
            <a:custGeom>
              <a:avLst/>
              <a:gdLst>
                <a:gd name="connsiteX0" fmla="*/ 0 w 2596355"/>
                <a:gd name="connsiteY0" fmla="*/ 0 h 532518"/>
                <a:gd name="connsiteX1" fmla="*/ 2330096 w 2596355"/>
                <a:gd name="connsiteY1" fmla="*/ 0 h 532518"/>
                <a:gd name="connsiteX2" fmla="*/ 2596355 w 2596355"/>
                <a:gd name="connsiteY2" fmla="*/ 266259 h 532518"/>
                <a:gd name="connsiteX3" fmla="*/ 2330096 w 2596355"/>
                <a:gd name="connsiteY3" fmla="*/ 532518 h 532518"/>
                <a:gd name="connsiteX4" fmla="*/ 0 w 2596355"/>
                <a:gd name="connsiteY4" fmla="*/ 532518 h 532518"/>
                <a:gd name="connsiteX5" fmla="*/ 266259 w 2596355"/>
                <a:gd name="connsiteY5" fmla="*/ 266259 h 532518"/>
                <a:gd name="connsiteX6" fmla="*/ 0 w 2596355"/>
                <a:gd name="connsiteY6" fmla="*/ 0 h 53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55" h="532518">
                  <a:moveTo>
                    <a:pt x="0" y="0"/>
                  </a:moveTo>
                  <a:lnTo>
                    <a:pt x="2330096" y="0"/>
                  </a:lnTo>
                  <a:lnTo>
                    <a:pt x="2596355" y="266259"/>
                  </a:lnTo>
                  <a:lnTo>
                    <a:pt x="2330096" y="532518"/>
                  </a:lnTo>
                  <a:lnTo>
                    <a:pt x="0" y="532518"/>
                  </a:lnTo>
                  <a:lnTo>
                    <a:pt x="266259" y="266259"/>
                  </a:lnTo>
                  <a:lnTo>
                    <a:pt x="0" y="0"/>
                  </a:lnTo>
                  <a:close/>
                </a:path>
              </a:pathLst>
            </a:custGeom>
            <a:solidFill>
              <a:srgbClr val="60606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ko-KR" sz="2400" dirty="0">
                  <a:solidFill>
                    <a:schemeClr val="bg1"/>
                  </a:solidFill>
                  <a:latin typeface="+mn-ea"/>
                </a:rPr>
                <a:t>Face Recognition</a:t>
              </a:r>
            </a:p>
          </p:txBody>
        </p:sp>
        <p:grpSp>
          <p:nvGrpSpPr>
            <p:cNvPr id="17" name="组合 16">
              <a:extLst>
                <a:ext uri="{FF2B5EF4-FFF2-40B4-BE49-F238E27FC236}">
                  <a16:creationId xmlns:a16="http://schemas.microsoft.com/office/drawing/2014/main" id="{F7FDA8FC-13A0-5343-9A16-3C0931C3A76E}"/>
                </a:ext>
              </a:extLst>
            </p:cNvPr>
            <p:cNvGrpSpPr/>
            <p:nvPr/>
          </p:nvGrpSpPr>
          <p:grpSpPr>
            <a:xfrm>
              <a:off x="4384556" y="3617141"/>
              <a:ext cx="2645508" cy="594261"/>
              <a:chOff x="7704508" y="5157999"/>
              <a:chExt cx="6181618" cy="762718"/>
            </a:xfrm>
          </p:grpSpPr>
          <p:sp>
            <p:nvSpPr>
              <p:cNvPr id="18" name="文本框 17">
                <a:extLst>
                  <a:ext uri="{FF2B5EF4-FFF2-40B4-BE49-F238E27FC236}">
                    <a16:creationId xmlns:a16="http://schemas.microsoft.com/office/drawing/2014/main" id="{43163E9C-7D9C-8A2F-13C8-853D2BFF76B5}"/>
                  </a:ext>
                </a:extLst>
              </p:cNvPr>
              <p:cNvSpPr txBox="1"/>
              <p:nvPr/>
            </p:nvSpPr>
            <p:spPr>
              <a:xfrm>
                <a:off x="8190847" y="5308431"/>
                <a:ext cx="5255446" cy="513530"/>
              </a:xfrm>
              <a:prstGeom prst="rect">
                <a:avLst/>
              </a:prstGeom>
              <a:noFill/>
            </p:spPr>
            <p:txBody>
              <a:bodyPr wrap="square" rtlCol="0">
                <a:spAutoFit/>
              </a:bodyPr>
              <a:lstStyle/>
              <a:p>
                <a:pPr algn="l"/>
                <a:r>
                  <a:rPr lang="en-US" sz="2000" dirty="0" err="1">
                    <a:latin typeface="+mn-ea"/>
                  </a:rPr>
                  <a:t>detectMultiScale</a:t>
                </a:r>
                <a:endParaRPr lang="en-US" sz="2000" dirty="0">
                  <a:latin typeface="+mn-ea"/>
                </a:endParaRPr>
              </a:p>
            </p:txBody>
          </p:sp>
          <p:sp>
            <p:nvSpPr>
              <p:cNvPr id="19" name="Round Same Side Corner Rectangle 154">
                <a:extLst>
                  <a:ext uri="{FF2B5EF4-FFF2-40B4-BE49-F238E27FC236}">
                    <a16:creationId xmlns:a16="http://schemas.microsoft.com/office/drawing/2014/main" id="{DCCE5A33-C059-5AC0-FF1C-D2A7AE9B81F6}"/>
                  </a:ext>
                </a:extLst>
              </p:cNvPr>
              <p:cNvSpPr/>
              <p:nvPr/>
            </p:nvSpPr>
            <p:spPr>
              <a:xfrm>
                <a:off x="7704508" y="5157999"/>
                <a:ext cx="6181618"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gr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par>
                          <p:cTn id="18" fill="hold">
                            <p:stCondLst>
                              <p:cond delay="2000"/>
                            </p:stCondLst>
                            <p:childTnLst>
                              <p:par>
                                <p:cTn id="19" presetID="26"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down)">
                                      <p:cBhvr>
                                        <p:cTn id="21" dur="580">
                                          <p:stCondLst>
                                            <p:cond delay="0"/>
                                          </p:stCondLst>
                                        </p:cTn>
                                        <p:tgtEl>
                                          <p:spTgt spid="11"/>
                                        </p:tgtEl>
                                      </p:cBhvr>
                                    </p:animEffect>
                                    <p:anim calcmode="lin" valueType="num">
                                      <p:cBhvr>
                                        <p:cTn id="22"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27" dur="26">
                                          <p:stCondLst>
                                            <p:cond delay="650"/>
                                          </p:stCondLst>
                                        </p:cTn>
                                        <p:tgtEl>
                                          <p:spTgt spid="11"/>
                                        </p:tgtEl>
                                      </p:cBhvr>
                                      <p:to x="100000" y="60000"/>
                                    </p:animScale>
                                    <p:animScale>
                                      <p:cBhvr>
                                        <p:cTn id="28" dur="166" decel="50000">
                                          <p:stCondLst>
                                            <p:cond delay="676"/>
                                          </p:stCondLst>
                                        </p:cTn>
                                        <p:tgtEl>
                                          <p:spTgt spid="11"/>
                                        </p:tgtEl>
                                      </p:cBhvr>
                                      <p:to x="100000" y="100000"/>
                                    </p:animScale>
                                    <p:animScale>
                                      <p:cBhvr>
                                        <p:cTn id="29" dur="26">
                                          <p:stCondLst>
                                            <p:cond delay="1312"/>
                                          </p:stCondLst>
                                        </p:cTn>
                                        <p:tgtEl>
                                          <p:spTgt spid="11"/>
                                        </p:tgtEl>
                                      </p:cBhvr>
                                      <p:to x="100000" y="80000"/>
                                    </p:animScale>
                                    <p:animScale>
                                      <p:cBhvr>
                                        <p:cTn id="30" dur="166" decel="50000">
                                          <p:stCondLst>
                                            <p:cond delay="1338"/>
                                          </p:stCondLst>
                                        </p:cTn>
                                        <p:tgtEl>
                                          <p:spTgt spid="11"/>
                                        </p:tgtEl>
                                      </p:cBhvr>
                                      <p:to x="100000" y="100000"/>
                                    </p:animScale>
                                    <p:animScale>
                                      <p:cBhvr>
                                        <p:cTn id="31" dur="26">
                                          <p:stCondLst>
                                            <p:cond delay="1642"/>
                                          </p:stCondLst>
                                        </p:cTn>
                                        <p:tgtEl>
                                          <p:spTgt spid="11"/>
                                        </p:tgtEl>
                                      </p:cBhvr>
                                      <p:to x="100000" y="90000"/>
                                    </p:animScale>
                                    <p:animScale>
                                      <p:cBhvr>
                                        <p:cTn id="32" dur="166" decel="50000">
                                          <p:stCondLst>
                                            <p:cond delay="1668"/>
                                          </p:stCondLst>
                                        </p:cTn>
                                        <p:tgtEl>
                                          <p:spTgt spid="11"/>
                                        </p:tgtEl>
                                      </p:cBhvr>
                                      <p:to x="100000" y="100000"/>
                                    </p:animScale>
                                    <p:animScale>
                                      <p:cBhvr>
                                        <p:cTn id="33" dur="26">
                                          <p:stCondLst>
                                            <p:cond delay="1808"/>
                                          </p:stCondLst>
                                        </p:cTn>
                                        <p:tgtEl>
                                          <p:spTgt spid="11"/>
                                        </p:tgtEl>
                                      </p:cBhvr>
                                      <p:to x="100000" y="95000"/>
                                    </p:animScale>
                                    <p:animScale>
                                      <p:cBhvr>
                                        <p:cTn id="34" dur="166" decel="50000">
                                          <p:stCondLst>
                                            <p:cond delay="1834"/>
                                          </p:stCondLst>
                                        </p:cTn>
                                        <p:tgtEl>
                                          <p:spTgt spid="11"/>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1C0D37AC-4C92-99AB-814F-0E5550D227B8}"/>
              </a:ext>
            </a:extLst>
          </p:cNvPr>
          <p:cNvGrpSpPr/>
          <p:nvPr/>
        </p:nvGrpSpPr>
        <p:grpSpPr>
          <a:xfrm>
            <a:off x="209344" y="296914"/>
            <a:ext cx="6620081" cy="1264095"/>
            <a:chOff x="209344" y="296914"/>
            <a:chExt cx="6620081" cy="1264095"/>
          </a:xfrm>
        </p:grpSpPr>
        <p:sp>
          <p:nvSpPr>
            <p:cNvPr id="2" name="文本框 1"/>
            <p:cNvSpPr txBox="1"/>
            <p:nvPr/>
          </p:nvSpPr>
          <p:spPr>
            <a:xfrm>
              <a:off x="713740" y="360680"/>
              <a:ext cx="6115685" cy="1200329"/>
            </a:xfrm>
            <a:prstGeom prst="rect">
              <a:avLst/>
            </a:prstGeom>
            <a:noFill/>
          </p:spPr>
          <p:txBody>
            <a:bodyPr wrap="square" rtlCol="0">
              <a:spAutoFit/>
            </a:bodyPr>
            <a:lstStyle/>
            <a:p>
              <a:r>
                <a:rPr lang="en-US" altLang="zh-CN" sz="4400" dirty="0">
                  <a:latin typeface="+mn-ea"/>
                </a:rPr>
                <a:t>Yawn/No yawn fitting</a:t>
              </a:r>
            </a:p>
            <a:p>
              <a:r>
                <a:rPr lang="en-US" altLang="zh-CN" sz="2800" dirty="0">
                  <a:latin typeface="+mn-ea"/>
                </a:rPr>
                <a:t>Logistic Regression &amp; SVM</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nvGrpSpPr>
          <p:cNvPr id="3" name="组合 2">
            <a:extLst>
              <a:ext uri="{FF2B5EF4-FFF2-40B4-BE49-F238E27FC236}">
                <a16:creationId xmlns:a16="http://schemas.microsoft.com/office/drawing/2014/main" id="{BF78E1BA-F4EA-CC0B-656D-EBC90E936024}"/>
              </a:ext>
            </a:extLst>
          </p:cNvPr>
          <p:cNvGrpSpPr/>
          <p:nvPr/>
        </p:nvGrpSpPr>
        <p:grpSpPr>
          <a:xfrm>
            <a:off x="1114906" y="4955517"/>
            <a:ext cx="4178215" cy="762718"/>
            <a:chOff x="1308185" y="5176152"/>
            <a:chExt cx="4178215" cy="762718"/>
          </a:xfrm>
        </p:grpSpPr>
        <p:sp>
          <p:nvSpPr>
            <p:cNvPr id="10" name="文本框 9">
              <a:extLst>
                <a:ext uri="{FF2B5EF4-FFF2-40B4-BE49-F238E27FC236}">
                  <a16:creationId xmlns:a16="http://schemas.microsoft.com/office/drawing/2014/main" id="{F36DEA91-C870-30CF-510E-0986D0DA0399}"/>
                </a:ext>
              </a:extLst>
            </p:cNvPr>
            <p:cNvSpPr txBox="1"/>
            <p:nvPr/>
          </p:nvSpPr>
          <p:spPr>
            <a:xfrm>
              <a:off x="1403849" y="5295901"/>
              <a:ext cx="4082551" cy="523220"/>
            </a:xfrm>
            <a:prstGeom prst="rect">
              <a:avLst/>
            </a:prstGeom>
            <a:noFill/>
          </p:spPr>
          <p:txBody>
            <a:bodyPr wrap="square" rtlCol="0">
              <a:spAutoFit/>
            </a:bodyPr>
            <a:lstStyle/>
            <a:p>
              <a:pPr algn="l"/>
              <a:r>
                <a:rPr lang="zh-CN" altLang="en-US" sz="2800" dirty="0">
                  <a:latin typeface="+mn-ea"/>
                </a:rPr>
                <a:t>Logistic</a:t>
              </a:r>
              <a:r>
                <a:rPr lang="en-US" altLang="zh-CN" sz="2800" dirty="0">
                  <a:latin typeface="+mn-ea"/>
                </a:rPr>
                <a:t> </a:t>
              </a:r>
              <a:r>
                <a:rPr lang="zh-CN" altLang="en-US" sz="2800" dirty="0">
                  <a:latin typeface="+mn-ea"/>
                </a:rPr>
                <a:t>Regression</a:t>
              </a:r>
            </a:p>
          </p:txBody>
        </p:sp>
        <p:sp>
          <p:nvSpPr>
            <p:cNvPr id="13" name="Round Same Side Corner Rectangle 154">
              <a:extLst>
                <a:ext uri="{FF2B5EF4-FFF2-40B4-BE49-F238E27FC236}">
                  <a16:creationId xmlns:a16="http://schemas.microsoft.com/office/drawing/2014/main" id="{C45905E0-DD71-51B0-7F92-6700B4857061}"/>
                </a:ext>
              </a:extLst>
            </p:cNvPr>
            <p:cNvSpPr/>
            <p:nvPr/>
          </p:nvSpPr>
          <p:spPr>
            <a:xfrm>
              <a:off x="1308185" y="5176152"/>
              <a:ext cx="3625321"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grpSp>
      <p:grpSp>
        <p:nvGrpSpPr>
          <p:cNvPr id="8" name="组合 7">
            <a:extLst>
              <a:ext uri="{FF2B5EF4-FFF2-40B4-BE49-F238E27FC236}">
                <a16:creationId xmlns:a16="http://schemas.microsoft.com/office/drawing/2014/main" id="{00603DB1-5169-1FEC-403A-1E55E7095223}"/>
              </a:ext>
            </a:extLst>
          </p:cNvPr>
          <p:cNvGrpSpPr/>
          <p:nvPr/>
        </p:nvGrpSpPr>
        <p:grpSpPr>
          <a:xfrm>
            <a:off x="7636678" y="4955516"/>
            <a:ext cx="2777286" cy="762718"/>
            <a:chOff x="7704510" y="5157999"/>
            <a:chExt cx="2777286" cy="762718"/>
          </a:xfrm>
        </p:grpSpPr>
        <p:sp>
          <p:nvSpPr>
            <p:cNvPr id="12" name="文本框 11">
              <a:extLst>
                <a:ext uri="{FF2B5EF4-FFF2-40B4-BE49-F238E27FC236}">
                  <a16:creationId xmlns:a16="http://schemas.microsoft.com/office/drawing/2014/main" id="{33F492A7-A9A9-311B-5875-D5C251169BB0}"/>
                </a:ext>
              </a:extLst>
            </p:cNvPr>
            <p:cNvSpPr txBox="1"/>
            <p:nvPr/>
          </p:nvSpPr>
          <p:spPr>
            <a:xfrm>
              <a:off x="8600871" y="5295901"/>
              <a:ext cx="984565" cy="523220"/>
            </a:xfrm>
            <a:prstGeom prst="rect">
              <a:avLst/>
            </a:prstGeom>
            <a:noFill/>
          </p:spPr>
          <p:txBody>
            <a:bodyPr wrap="none" rtlCol="0">
              <a:spAutoFit/>
            </a:bodyPr>
            <a:lstStyle/>
            <a:p>
              <a:pPr algn="l"/>
              <a:r>
                <a:rPr lang="en-US" sz="2800" dirty="0">
                  <a:latin typeface="+mn-ea"/>
                </a:rPr>
                <a:t>SVM</a:t>
              </a:r>
            </a:p>
          </p:txBody>
        </p:sp>
        <p:sp>
          <p:nvSpPr>
            <p:cNvPr id="14" name="Round Same Side Corner Rectangle 154">
              <a:extLst>
                <a:ext uri="{FF2B5EF4-FFF2-40B4-BE49-F238E27FC236}">
                  <a16:creationId xmlns:a16="http://schemas.microsoft.com/office/drawing/2014/main" id="{71FC8BC0-0725-68BC-E058-DBB099F643AC}"/>
                </a:ext>
              </a:extLst>
            </p:cNvPr>
            <p:cNvSpPr/>
            <p:nvPr/>
          </p:nvSpPr>
          <p:spPr>
            <a:xfrm>
              <a:off x="7704510" y="5157999"/>
              <a:ext cx="2777286"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endParaRPr>
            </a:p>
          </p:txBody>
        </p:sp>
      </p:grpSp>
      <p:graphicFrame>
        <p:nvGraphicFramePr>
          <p:cNvPr id="16" name="表格 15">
            <a:extLst>
              <a:ext uri="{FF2B5EF4-FFF2-40B4-BE49-F238E27FC236}">
                <a16:creationId xmlns:a16="http://schemas.microsoft.com/office/drawing/2014/main" id="{990D8270-6F55-1C42-9C6F-E81DF5DA1732}"/>
              </a:ext>
            </a:extLst>
          </p:cNvPr>
          <p:cNvGraphicFramePr/>
          <p:nvPr>
            <p:custDataLst>
              <p:tags r:id="rId1"/>
            </p:custDataLst>
            <p:extLst>
              <p:ext uri="{D42A27DB-BD31-4B8C-83A1-F6EECF244321}">
                <p14:modId xmlns:p14="http://schemas.microsoft.com/office/powerpoint/2010/main" val="1514468465"/>
              </p:ext>
            </p:extLst>
          </p:nvPr>
        </p:nvGraphicFramePr>
        <p:xfrm>
          <a:off x="603915" y="1938251"/>
          <a:ext cx="5295860" cy="2547536"/>
        </p:xfrm>
        <a:graphic>
          <a:graphicData uri="http://schemas.openxmlformats.org/drawingml/2006/table">
            <a:tbl>
              <a:tblPr firstRow="1" bandRow="1">
                <a:tableStyleId>{073A0DAA-6AF3-43AB-8588-CEC1D06C72B9}</a:tableStyleId>
              </a:tblPr>
              <a:tblGrid>
                <a:gridCol w="1059172">
                  <a:extLst>
                    <a:ext uri="{9D8B030D-6E8A-4147-A177-3AD203B41FA5}">
                      <a16:colId xmlns:a16="http://schemas.microsoft.com/office/drawing/2014/main" val="20000"/>
                    </a:ext>
                  </a:extLst>
                </a:gridCol>
                <a:gridCol w="1216502">
                  <a:extLst>
                    <a:ext uri="{9D8B030D-6E8A-4147-A177-3AD203B41FA5}">
                      <a16:colId xmlns:a16="http://schemas.microsoft.com/office/drawing/2014/main" val="20001"/>
                    </a:ext>
                  </a:extLst>
                </a:gridCol>
                <a:gridCol w="901842">
                  <a:extLst>
                    <a:ext uri="{9D8B030D-6E8A-4147-A177-3AD203B41FA5}">
                      <a16:colId xmlns:a16="http://schemas.microsoft.com/office/drawing/2014/main" val="20002"/>
                    </a:ext>
                  </a:extLst>
                </a:gridCol>
                <a:gridCol w="1027166">
                  <a:extLst>
                    <a:ext uri="{9D8B030D-6E8A-4147-A177-3AD203B41FA5}">
                      <a16:colId xmlns:a16="http://schemas.microsoft.com/office/drawing/2014/main" val="20003"/>
                    </a:ext>
                  </a:extLst>
                </a:gridCol>
                <a:gridCol w="1091178">
                  <a:extLst>
                    <a:ext uri="{9D8B030D-6E8A-4147-A177-3AD203B41FA5}">
                      <a16:colId xmlns:a16="http://schemas.microsoft.com/office/drawing/2014/main" val="20004"/>
                    </a:ext>
                  </a:extLst>
                </a:gridCol>
              </a:tblGrid>
              <a:tr h="455944">
                <a:tc>
                  <a:txBody>
                    <a:bodyPr/>
                    <a:lstStyle/>
                    <a:p>
                      <a:pPr algn="ctr">
                        <a:buNone/>
                      </a:pPr>
                      <a:endParaRPr lang="zh-CN" altLang="en-US" sz="1800" dirty="0"/>
                    </a:p>
                  </a:txBody>
                  <a:tcPr/>
                </a:tc>
                <a:tc>
                  <a:txBody>
                    <a:bodyPr/>
                    <a:lstStyle/>
                    <a:p>
                      <a:pPr algn="ctr">
                        <a:buNone/>
                      </a:pPr>
                      <a:r>
                        <a:rPr lang="en-US" altLang="zh-CN" sz="1800" dirty="0"/>
                        <a:t>precision</a:t>
                      </a:r>
                    </a:p>
                  </a:txBody>
                  <a:tcPr/>
                </a:tc>
                <a:tc>
                  <a:txBody>
                    <a:bodyPr/>
                    <a:lstStyle/>
                    <a:p>
                      <a:pPr algn="ctr">
                        <a:buNone/>
                      </a:pPr>
                      <a:r>
                        <a:rPr lang="en-US" altLang="zh-CN" sz="1800" dirty="0"/>
                        <a:t>recall</a:t>
                      </a:r>
                    </a:p>
                  </a:txBody>
                  <a:tcPr/>
                </a:tc>
                <a:tc>
                  <a:txBody>
                    <a:bodyPr/>
                    <a:lstStyle/>
                    <a:p>
                      <a:pPr algn="ctr">
                        <a:buNone/>
                      </a:pPr>
                      <a:r>
                        <a:rPr lang="en-US" altLang="zh-CN" sz="1800" dirty="0"/>
                        <a:t>f1-score</a:t>
                      </a:r>
                    </a:p>
                  </a:txBody>
                  <a:tcPr/>
                </a:tc>
                <a:tc>
                  <a:txBody>
                    <a:bodyPr/>
                    <a:lstStyle/>
                    <a:p>
                      <a:pPr algn="ctr">
                        <a:buNone/>
                      </a:pPr>
                      <a:r>
                        <a:rPr lang="en-US" altLang="zh-CN" sz="1800"/>
                        <a:t>support</a:t>
                      </a:r>
                    </a:p>
                  </a:txBody>
                  <a:tcPr/>
                </a:tc>
                <a:extLst>
                  <a:ext uri="{0D108BD9-81ED-4DB2-BD59-A6C34878D82A}">
                    <a16:rowId xmlns:a16="http://schemas.microsoft.com/office/drawing/2014/main" val="10000"/>
                  </a:ext>
                </a:extLst>
              </a:tr>
              <a:tr h="448862">
                <a:tc>
                  <a:txBody>
                    <a:bodyPr/>
                    <a:lstStyle/>
                    <a:p>
                      <a:pPr algn="ctr">
                        <a:buNone/>
                      </a:pPr>
                      <a:r>
                        <a:rPr lang="en-US" altLang="zh-CN" sz="1800" dirty="0"/>
                        <a:t>Yawn</a:t>
                      </a:r>
                    </a:p>
                  </a:txBody>
                  <a:tcPr/>
                </a:tc>
                <a:tc>
                  <a:txBody>
                    <a:bodyPr/>
                    <a:lstStyle/>
                    <a:p>
                      <a:pPr algn="ctr">
                        <a:buNone/>
                      </a:pPr>
                      <a:r>
                        <a:rPr lang="en-US" altLang="zh-CN" sz="1800" dirty="0"/>
                        <a:t>0.88</a:t>
                      </a:r>
                    </a:p>
                  </a:txBody>
                  <a:tcPr/>
                </a:tc>
                <a:tc>
                  <a:txBody>
                    <a:bodyPr/>
                    <a:lstStyle/>
                    <a:p>
                      <a:pPr algn="ctr">
                        <a:buNone/>
                      </a:pPr>
                      <a:r>
                        <a:rPr lang="en-US" altLang="zh-CN" sz="1800" dirty="0"/>
                        <a:t>0.82</a:t>
                      </a:r>
                    </a:p>
                  </a:txBody>
                  <a:tcPr/>
                </a:tc>
                <a:tc>
                  <a:txBody>
                    <a:bodyPr/>
                    <a:lstStyle/>
                    <a:p>
                      <a:pPr algn="ctr">
                        <a:buNone/>
                      </a:pPr>
                      <a:r>
                        <a:rPr lang="en-US" altLang="zh-CN" sz="1800" dirty="0"/>
                        <a:t>0.85</a:t>
                      </a:r>
                    </a:p>
                  </a:txBody>
                  <a:tcPr/>
                </a:tc>
                <a:tc>
                  <a:txBody>
                    <a:bodyPr/>
                    <a:lstStyle/>
                    <a:p>
                      <a:pPr algn="ctr">
                        <a:buNone/>
                      </a:pPr>
                      <a:r>
                        <a:rPr lang="en-US" altLang="zh-CN" sz="1800" dirty="0"/>
                        <a:t>74</a:t>
                      </a:r>
                    </a:p>
                  </a:txBody>
                  <a:tcPr/>
                </a:tc>
                <a:extLst>
                  <a:ext uri="{0D108BD9-81ED-4DB2-BD59-A6C34878D82A}">
                    <a16:rowId xmlns:a16="http://schemas.microsoft.com/office/drawing/2014/main" val="10001"/>
                  </a:ext>
                </a:extLst>
              </a:tr>
              <a:tr h="448862">
                <a:tc>
                  <a:txBody>
                    <a:bodyPr/>
                    <a:lstStyle/>
                    <a:p>
                      <a:pPr algn="ctr">
                        <a:buNone/>
                      </a:pPr>
                      <a:r>
                        <a:rPr lang="en-US" altLang="zh-CN" sz="1800" dirty="0"/>
                        <a:t>No yawn</a:t>
                      </a:r>
                    </a:p>
                  </a:txBody>
                  <a:tcPr/>
                </a:tc>
                <a:tc>
                  <a:txBody>
                    <a:bodyPr/>
                    <a:lstStyle/>
                    <a:p>
                      <a:pPr algn="ctr">
                        <a:buNone/>
                      </a:pPr>
                      <a:r>
                        <a:rPr lang="en-US" altLang="zh-CN" sz="1800" dirty="0"/>
                        <a:t>0.82</a:t>
                      </a:r>
                    </a:p>
                  </a:txBody>
                  <a:tcPr/>
                </a:tc>
                <a:tc>
                  <a:txBody>
                    <a:bodyPr/>
                    <a:lstStyle/>
                    <a:p>
                      <a:pPr algn="ctr">
                        <a:buNone/>
                      </a:pPr>
                      <a:r>
                        <a:rPr lang="en-US" altLang="zh-CN" sz="1800" dirty="0"/>
                        <a:t>0.88</a:t>
                      </a:r>
                    </a:p>
                  </a:txBody>
                  <a:tcPr/>
                </a:tc>
                <a:tc>
                  <a:txBody>
                    <a:bodyPr/>
                    <a:lstStyle/>
                    <a:p>
                      <a:pPr algn="ctr">
                        <a:buNone/>
                      </a:pPr>
                      <a:r>
                        <a:rPr lang="en-US" altLang="zh-CN" sz="1800" dirty="0"/>
                        <a:t>0.85</a:t>
                      </a:r>
                    </a:p>
                  </a:txBody>
                  <a:tcPr/>
                </a:tc>
                <a:tc>
                  <a:txBody>
                    <a:bodyPr/>
                    <a:lstStyle/>
                    <a:p>
                      <a:pPr algn="ctr">
                        <a:buNone/>
                      </a:pPr>
                      <a:r>
                        <a:rPr lang="en-US" altLang="zh-CN" sz="1800" dirty="0"/>
                        <a:t>68</a:t>
                      </a:r>
                    </a:p>
                  </a:txBody>
                  <a:tcPr/>
                </a:tc>
                <a:extLst>
                  <a:ext uri="{0D108BD9-81ED-4DB2-BD59-A6C34878D82A}">
                    <a16:rowId xmlns:a16="http://schemas.microsoft.com/office/drawing/2014/main" val="10002"/>
                  </a:ext>
                </a:extLst>
              </a:tr>
              <a:tr h="818514">
                <a:tc>
                  <a:txBody>
                    <a:bodyPr/>
                    <a:lstStyle/>
                    <a:p>
                      <a:pPr algn="ctr">
                        <a:buNone/>
                      </a:pPr>
                      <a:r>
                        <a:rPr lang="en-US" altLang="zh-CN" sz="1800"/>
                        <a:t>macro average</a:t>
                      </a:r>
                    </a:p>
                  </a:txBody>
                  <a:tcPr/>
                </a:tc>
                <a:tc>
                  <a:txBody>
                    <a:bodyPr/>
                    <a:lstStyle/>
                    <a:p>
                      <a:pPr algn="ctr">
                        <a:buNone/>
                      </a:pPr>
                      <a:r>
                        <a:rPr lang="en-US" altLang="zh-CN" sz="1800" dirty="0"/>
                        <a:t>0.85</a:t>
                      </a:r>
                    </a:p>
                  </a:txBody>
                  <a:tcPr/>
                </a:tc>
                <a:tc>
                  <a:txBody>
                    <a:bodyPr/>
                    <a:lstStyle/>
                    <a:p>
                      <a:pPr algn="ctr">
                        <a:buNone/>
                      </a:pPr>
                      <a:r>
                        <a:rPr lang="en-US" altLang="zh-CN" sz="1800" dirty="0"/>
                        <a:t>0.85</a:t>
                      </a:r>
                    </a:p>
                  </a:txBody>
                  <a:tcPr/>
                </a:tc>
                <a:tc>
                  <a:txBody>
                    <a:bodyPr/>
                    <a:lstStyle/>
                    <a:p>
                      <a:pPr algn="ctr">
                        <a:buNone/>
                      </a:pPr>
                      <a:r>
                        <a:rPr lang="en-US" altLang="zh-CN" sz="1800" dirty="0"/>
                        <a:t>0.85</a:t>
                      </a:r>
                    </a:p>
                  </a:txBody>
                  <a:tcPr/>
                </a:tc>
                <a:tc>
                  <a:txBody>
                    <a:bodyPr/>
                    <a:lstStyle/>
                    <a:p>
                      <a:pPr algn="ctr">
                        <a:buNone/>
                      </a:pPr>
                      <a:r>
                        <a:rPr lang="en-US" altLang="zh-CN" sz="1800" dirty="0"/>
                        <a:t>142</a:t>
                      </a:r>
                    </a:p>
                  </a:txBody>
                  <a:tcPr/>
                </a:tc>
                <a:extLst>
                  <a:ext uri="{0D108BD9-81ED-4DB2-BD59-A6C34878D82A}">
                    <a16:rowId xmlns:a16="http://schemas.microsoft.com/office/drawing/2014/main" val="10003"/>
                  </a:ext>
                </a:extLst>
              </a:tr>
            </a:tbl>
          </a:graphicData>
        </a:graphic>
      </p:graphicFrame>
      <p:graphicFrame>
        <p:nvGraphicFramePr>
          <p:cNvPr id="17" name="表格 16">
            <a:extLst>
              <a:ext uri="{FF2B5EF4-FFF2-40B4-BE49-F238E27FC236}">
                <a16:creationId xmlns:a16="http://schemas.microsoft.com/office/drawing/2014/main" id="{0A171AC3-4786-F546-8B52-76D02FE1252F}"/>
              </a:ext>
            </a:extLst>
          </p:cNvPr>
          <p:cNvGraphicFramePr/>
          <p:nvPr>
            <p:custDataLst>
              <p:tags r:id="rId2"/>
            </p:custDataLst>
            <p:extLst>
              <p:ext uri="{D42A27DB-BD31-4B8C-83A1-F6EECF244321}">
                <p14:modId xmlns:p14="http://schemas.microsoft.com/office/powerpoint/2010/main" val="616869951"/>
              </p:ext>
            </p:extLst>
          </p:nvPr>
        </p:nvGraphicFramePr>
        <p:xfrm>
          <a:off x="6292227" y="1924254"/>
          <a:ext cx="5703520" cy="2547535"/>
        </p:xfrm>
        <a:graphic>
          <a:graphicData uri="http://schemas.openxmlformats.org/drawingml/2006/table">
            <a:tbl>
              <a:tblPr firstRow="1" bandRow="1">
                <a:tableStyleId>{073A0DAA-6AF3-43AB-8588-CEC1D06C72B9}</a:tableStyleId>
              </a:tblPr>
              <a:tblGrid>
                <a:gridCol w="1140704">
                  <a:extLst>
                    <a:ext uri="{9D8B030D-6E8A-4147-A177-3AD203B41FA5}">
                      <a16:colId xmlns:a16="http://schemas.microsoft.com/office/drawing/2014/main" val="20000"/>
                    </a:ext>
                  </a:extLst>
                </a:gridCol>
                <a:gridCol w="1233686">
                  <a:extLst>
                    <a:ext uri="{9D8B030D-6E8A-4147-A177-3AD203B41FA5}">
                      <a16:colId xmlns:a16="http://schemas.microsoft.com/office/drawing/2014/main" val="20001"/>
                    </a:ext>
                  </a:extLst>
                </a:gridCol>
                <a:gridCol w="1047722">
                  <a:extLst>
                    <a:ext uri="{9D8B030D-6E8A-4147-A177-3AD203B41FA5}">
                      <a16:colId xmlns:a16="http://schemas.microsoft.com/office/drawing/2014/main" val="20002"/>
                    </a:ext>
                  </a:extLst>
                </a:gridCol>
                <a:gridCol w="1140704">
                  <a:extLst>
                    <a:ext uri="{9D8B030D-6E8A-4147-A177-3AD203B41FA5}">
                      <a16:colId xmlns:a16="http://schemas.microsoft.com/office/drawing/2014/main" val="20003"/>
                    </a:ext>
                  </a:extLst>
                </a:gridCol>
                <a:gridCol w="1140704">
                  <a:extLst>
                    <a:ext uri="{9D8B030D-6E8A-4147-A177-3AD203B41FA5}">
                      <a16:colId xmlns:a16="http://schemas.microsoft.com/office/drawing/2014/main" val="20004"/>
                    </a:ext>
                  </a:extLst>
                </a:gridCol>
              </a:tblGrid>
              <a:tr h="528147">
                <a:tc>
                  <a:txBody>
                    <a:bodyPr/>
                    <a:lstStyle/>
                    <a:p>
                      <a:pPr algn="ctr">
                        <a:buNone/>
                      </a:pPr>
                      <a:endParaRPr lang="zh-CN" altLang="en-US" sz="1800" dirty="0"/>
                    </a:p>
                  </a:txBody>
                  <a:tcPr/>
                </a:tc>
                <a:tc>
                  <a:txBody>
                    <a:bodyPr/>
                    <a:lstStyle/>
                    <a:p>
                      <a:pPr algn="ctr">
                        <a:buNone/>
                      </a:pPr>
                      <a:r>
                        <a:rPr lang="en-US" altLang="zh-CN" sz="1800" dirty="0"/>
                        <a:t>precision</a:t>
                      </a:r>
                    </a:p>
                  </a:txBody>
                  <a:tcPr/>
                </a:tc>
                <a:tc>
                  <a:txBody>
                    <a:bodyPr/>
                    <a:lstStyle/>
                    <a:p>
                      <a:pPr algn="ctr">
                        <a:buNone/>
                      </a:pPr>
                      <a:r>
                        <a:rPr lang="en-US" altLang="zh-CN" sz="1800"/>
                        <a:t>recall</a:t>
                      </a:r>
                    </a:p>
                  </a:txBody>
                  <a:tcPr/>
                </a:tc>
                <a:tc>
                  <a:txBody>
                    <a:bodyPr/>
                    <a:lstStyle/>
                    <a:p>
                      <a:pPr algn="ctr">
                        <a:buNone/>
                      </a:pPr>
                      <a:r>
                        <a:rPr lang="en-US" altLang="zh-CN" sz="1800"/>
                        <a:t>f1-score</a:t>
                      </a:r>
                    </a:p>
                  </a:txBody>
                  <a:tcPr/>
                </a:tc>
                <a:tc>
                  <a:txBody>
                    <a:bodyPr/>
                    <a:lstStyle/>
                    <a:p>
                      <a:pPr algn="ctr">
                        <a:buNone/>
                      </a:pPr>
                      <a:r>
                        <a:rPr lang="en-US" altLang="zh-CN" sz="1800"/>
                        <a:t>support</a:t>
                      </a:r>
                    </a:p>
                  </a:txBody>
                  <a:tcPr/>
                </a:tc>
                <a:extLst>
                  <a:ext uri="{0D108BD9-81ED-4DB2-BD59-A6C34878D82A}">
                    <a16:rowId xmlns:a16="http://schemas.microsoft.com/office/drawing/2014/main" val="10000"/>
                  </a:ext>
                </a:extLst>
              </a:tr>
              <a:tr h="528147">
                <a:tc>
                  <a:txBody>
                    <a:bodyPr/>
                    <a:lstStyle/>
                    <a:p>
                      <a:pPr algn="ctr">
                        <a:buNone/>
                      </a:pPr>
                      <a:r>
                        <a:rPr lang="en-US" altLang="zh-CN" sz="1800" dirty="0"/>
                        <a:t>Yawn</a:t>
                      </a:r>
                    </a:p>
                  </a:txBody>
                  <a:tcPr/>
                </a:tc>
                <a:tc>
                  <a:txBody>
                    <a:bodyPr/>
                    <a:lstStyle/>
                    <a:p>
                      <a:pPr algn="ctr">
                        <a:buNone/>
                      </a:pPr>
                      <a:r>
                        <a:rPr lang="en-US" altLang="zh-CN" sz="1800" dirty="0"/>
                        <a:t>0.91</a:t>
                      </a:r>
                    </a:p>
                  </a:txBody>
                  <a:tcPr/>
                </a:tc>
                <a:tc>
                  <a:txBody>
                    <a:bodyPr/>
                    <a:lstStyle/>
                    <a:p>
                      <a:pPr algn="ctr">
                        <a:buNone/>
                      </a:pPr>
                      <a:r>
                        <a:rPr lang="en-US" altLang="zh-CN" sz="1800" dirty="0"/>
                        <a:t>0.85</a:t>
                      </a:r>
                    </a:p>
                  </a:txBody>
                  <a:tcPr/>
                </a:tc>
                <a:tc>
                  <a:txBody>
                    <a:bodyPr/>
                    <a:lstStyle/>
                    <a:p>
                      <a:pPr algn="ctr">
                        <a:buNone/>
                      </a:pPr>
                      <a:r>
                        <a:rPr lang="en-US" altLang="zh-CN" sz="1800" dirty="0"/>
                        <a:t>0.88</a:t>
                      </a:r>
                    </a:p>
                  </a:txBody>
                  <a:tcPr/>
                </a:tc>
                <a:tc>
                  <a:txBody>
                    <a:bodyPr/>
                    <a:lstStyle/>
                    <a:p>
                      <a:pPr algn="ctr">
                        <a:buNone/>
                      </a:pPr>
                      <a:r>
                        <a:rPr lang="en-US" altLang="zh-CN" sz="1800" dirty="0"/>
                        <a:t>74</a:t>
                      </a:r>
                    </a:p>
                  </a:txBody>
                  <a:tcPr/>
                </a:tc>
                <a:extLst>
                  <a:ext uri="{0D108BD9-81ED-4DB2-BD59-A6C34878D82A}">
                    <a16:rowId xmlns:a16="http://schemas.microsoft.com/office/drawing/2014/main" val="10001"/>
                  </a:ext>
                </a:extLst>
              </a:tr>
              <a:tr h="528147">
                <a:tc>
                  <a:txBody>
                    <a:bodyPr/>
                    <a:lstStyle/>
                    <a:p>
                      <a:pPr algn="ctr">
                        <a:buNone/>
                      </a:pPr>
                      <a:r>
                        <a:rPr lang="en-US" altLang="zh-CN" sz="1800" dirty="0"/>
                        <a:t>No yawn</a:t>
                      </a:r>
                    </a:p>
                  </a:txBody>
                  <a:tcPr/>
                </a:tc>
                <a:tc>
                  <a:txBody>
                    <a:bodyPr/>
                    <a:lstStyle/>
                    <a:p>
                      <a:pPr algn="ctr">
                        <a:buNone/>
                      </a:pPr>
                      <a:r>
                        <a:rPr lang="en-US" altLang="zh-CN" sz="1800" dirty="0"/>
                        <a:t>0.85</a:t>
                      </a:r>
                    </a:p>
                  </a:txBody>
                  <a:tcPr/>
                </a:tc>
                <a:tc>
                  <a:txBody>
                    <a:bodyPr/>
                    <a:lstStyle/>
                    <a:p>
                      <a:pPr algn="ctr">
                        <a:buNone/>
                      </a:pPr>
                      <a:r>
                        <a:rPr lang="en-US" altLang="zh-CN" sz="1800" dirty="0"/>
                        <a:t>0.91</a:t>
                      </a:r>
                    </a:p>
                  </a:txBody>
                  <a:tcPr/>
                </a:tc>
                <a:tc>
                  <a:txBody>
                    <a:bodyPr/>
                    <a:lstStyle/>
                    <a:p>
                      <a:pPr algn="ctr">
                        <a:buNone/>
                      </a:pPr>
                      <a:r>
                        <a:rPr lang="en-US" altLang="zh-CN" sz="1800" dirty="0"/>
                        <a:t>0.88</a:t>
                      </a:r>
                    </a:p>
                  </a:txBody>
                  <a:tcPr/>
                </a:tc>
                <a:tc>
                  <a:txBody>
                    <a:bodyPr/>
                    <a:lstStyle/>
                    <a:p>
                      <a:pPr algn="ctr">
                        <a:buNone/>
                      </a:pPr>
                      <a:r>
                        <a:rPr lang="en-US" altLang="zh-CN" sz="1800" dirty="0"/>
                        <a:t>68</a:t>
                      </a:r>
                    </a:p>
                  </a:txBody>
                  <a:tcPr/>
                </a:tc>
                <a:extLst>
                  <a:ext uri="{0D108BD9-81ED-4DB2-BD59-A6C34878D82A}">
                    <a16:rowId xmlns:a16="http://schemas.microsoft.com/office/drawing/2014/main" val="10002"/>
                  </a:ext>
                </a:extLst>
              </a:tr>
              <a:tr h="963094">
                <a:tc>
                  <a:txBody>
                    <a:bodyPr/>
                    <a:lstStyle/>
                    <a:p>
                      <a:pPr algn="ctr">
                        <a:buNone/>
                      </a:pPr>
                      <a:r>
                        <a:rPr lang="en-US" altLang="zh-CN" sz="1800"/>
                        <a:t>macro average</a:t>
                      </a:r>
                    </a:p>
                  </a:txBody>
                  <a:tcPr/>
                </a:tc>
                <a:tc>
                  <a:txBody>
                    <a:bodyPr/>
                    <a:lstStyle/>
                    <a:p>
                      <a:pPr algn="ctr">
                        <a:buNone/>
                      </a:pPr>
                      <a:r>
                        <a:rPr lang="en-US" altLang="zh-CN" sz="1800" dirty="0"/>
                        <a:t>0.88</a:t>
                      </a:r>
                    </a:p>
                  </a:txBody>
                  <a:tcPr/>
                </a:tc>
                <a:tc>
                  <a:txBody>
                    <a:bodyPr/>
                    <a:lstStyle/>
                    <a:p>
                      <a:pPr algn="ctr">
                        <a:buNone/>
                      </a:pPr>
                      <a:r>
                        <a:rPr lang="en-US" altLang="zh-CN" sz="1800" dirty="0"/>
                        <a:t>0.88</a:t>
                      </a:r>
                    </a:p>
                  </a:txBody>
                  <a:tcPr/>
                </a:tc>
                <a:tc>
                  <a:txBody>
                    <a:bodyPr/>
                    <a:lstStyle/>
                    <a:p>
                      <a:pPr algn="ctr">
                        <a:buNone/>
                      </a:pPr>
                      <a:r>
                        <a:rPr lang="en-US" altLang="zh-CN" sz="1800" dirty="0"/>
                        <a:t>0.88</a:t>
                      </a:r>
                    </a:p>
                  </a:txBody>
                  <a:tcPr/>
                </a:tc>
                <a:tc>
                  <a:txBody>
                    <a:bodyPr/>
                    <a:lstStyle/>
                    <a:p>
                      <a:pPr algn="ctr">
                        <a:buNone/>
                      </a:pPr>
                      <a:r>
                        <a:rPr lang="en-US" altLang="zh-CN" sz="1800" dirty="0"/>
                        <a:t>142</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52415922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22" presetClass="entr" presetSubtype="4" fill="hold"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childTnLst>
                          </p:cTn>
                        </p:par>
                        <p:par>
                          <p:cTn id="25" fill="hold">
                            <p:stCondLst>
                              <p:cond delay="2500"/>
                            </p:stCondLst>
                            <p:childTnLst>
                              <p:par>
                                <p:cTn id="26" presetID="22" presetClass="entr" presetSubtype="4" fill="hold"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down)">
                                      <p:cBhvr>
                                        <p:cTn id="2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9302130" cy="1200329"/>
          </a:xfrm>
          <a:prstGeom prst="rect">
            <a:avLst/>
          </a:prstGeom>
          <a:noFill/>
        </p:spPr>
        <p:txBody>
          <a:bodyPr wrap="square" rtlCol="0">
            <a:spAutoFit/>
          </a:bodyPr>
          <a:lstStyle/>
          <a:p>
            <a:r>
              <a:rPr lang="en-US" altLang="zh-CN" sz="4400" dirty="0">
                <a:latin typeface="+mn-ea"/>
              </a:rPr>
              <a:t>Yawn/No yawn fitting</a:t>
            </a:r>
          </a:p>
          <a:p>
            <a:r>
              <a:rPr lang="en-US" altLang="zh-CN" sz="2800" dirty="0">
                <a:latin typeface="+mn-ea"/>
              </a:rPr>
              <a:t>Ensemble Learning</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21" name="TextBox 13"/>
          <p:cNvSpPr txBox="1"/>
          <p:nvPr/>
        </p:nvSpPr>
        <p:spPr>
          <a:xfrm>
            <a:off x="6594940" y="2309585"/>
            <a:ext cx="1549368" cy="405624"/>
          </a:xfrm>
          <a:prstGeom prst="rect">
            <a:avLst/>
          </a:prstGeom>
          <a:noFill/>
        </p:spPr>
        <p:txBody>
          <a:bodyPr wrap="square" lIns="0" tIns="0" rIns="0" bIns="0" rtlCol="0" anchor="t" anchorCtr="0">
            <a:spAutoFit/>
          </a:bodyPr>
          <a:lstStyle/>
          <a:p>
            <a:pPr defTabSz="1216660">
              <a:lnSpc>
                <a:spcPct val="120000"/>
              </a:lnSpc>
              <a:spcBef>
                <a:spcPct val="20000"/>
              </a:spcBef>
              <a:defRPr/>
            </a:pPr>
            <a:r>
              <a:rPr lang="en-US" altLang="zh-CN" sz="2400" b="1" dirty="0" err="1">
                <a:latin typeface="+mn-ea"/>
                <a:sym typeface="Arial" panose="020B0604020202020204" pitchFamily="34" charset="0"/>
              </a:rPr>
              <a:t>XGBoost</a:t>
            </a:r>
            <a:endParaRPr lang="en-US" altLang="zh-CN" sz="2400" b="1" dirty="0">
              <a:latin typeface="+mn-ea"/>
              <a:sym typeface="Arial" panose="020B0604020202020204" pitchFamily="34" charset="0"/>
            </a:endParaRPr>
          </a:p>
        </p:txBody>
      </p:sp>
      <p:sp>
        <p:nvSpPr>
          <p:cNvPr id="24" name="TextBox 13"/>
          <p:cNvSpPr txBox="1"/>
          <p:nvPr/>
        </p:nvSpPr>
        <p:spPr>
          <a:xfrm>
            <a:off x="6594940" y="4481294"/>
            <a:ext cx="2350717" cy="405624"/>
          </a:xfrm>
          <a:prstGeom prst="rect">
            <a:avLst/>
          </a:prstGeom>
          <a:noFill/>
        </p:spPr>
        <p:txBody>
          <a:bodyPr wrap="square" lIns="0" tIns="0" rIns="0" bIns="0" rtlCol="0" anchor="t" anchorCtr="0">
            <a:spAutoFit/>
          </a:bodyPr>
          <a:lstStyle/>
          <a:p>
            <a:pPr defTabSz="1216660">
              <a:lnSpc>
                <a:spcPct val="120000"/>
              </a:lnSpc>
              <a:spcBef>
                <a:spcPct val="20000"/>
              </a:spcBef>
              <a:defRPr/>
            </a:pPr>
            <a:r>
              <a:rPr lang="en-US" altLang="zh-CN" sz="2400" b="1" dirty="0" err="1">
                <a:latin typeface="+mn-ea"/>
                <a:sym typeface="Arial" panose="020B0604020202020204" pitchFamily="34" charset="0"/>
              </a:rPr>
              <a:t>RandomForest</a:t>
            </a:r>
            <a:endParaRPr lang="en-US" altLang="zh-CN" sz="2400" b="1" dirty="0">
              <a:latin typeface="+mn-ea"/>
              <a:sym typeface="Arial" panose="020B0604020202020204" pitchFamily="34" charset="0"/>
            </a:endParaRPr>
          </a:p>
        </p:txBody>
      </p:sp>
      <p:sp>
        <p:nvSpPr>
          <p:cNvPr id="26" name="TextBox 13"/>
          <p:cNvSpPr txBox="1"/>
          <p:nvPr/>
        </p:nvSpPr>
        <p:spPr>
          <a:xfrm>
            <a:off x="2531531" y="3411114"/>
            <a:ext cx="1549368" cy="405624"/>
          </a:xfrm>
          <a:prstGeom prst="rect">
            <a:avLst/>
          </a:prstGeom>
          <a:noFill/>
        </p:spPr>
        <p:txBody>
          <a:bodyPr wrap="square" lIns="0" tIns="0" rIns="0" bIns="0" rtlCol="0" anchor="t" anchorCtr="0">
            <a:spAutoFit/>
          </a:bodyPr>
          <a:lstStyle/>
          <a:p>
            <a:pPr algn="r" defTabSz="1216660">
              <a:lnSpc>
                <a:spcPct val="120000"/>
              </a:lnSpc>
              <a:spcBef>
                <a:spcPct val="20000"/>
              </a:spcBef>
              <a:defRPr/>
            </a:pPr>
            <a:r>
              <a:rPr lang="en-US" altLang="zh-CN" sz="2400" b="1" dirty="0" err="1">
                <a:latin typeface="+mn-ea"/>
                <a:sym typeface="Arial" panose="020B0604020202020204" pitchFamily="34" charset="0"/>
              </a:rPr>
              <a:t>LightGBM</a:t>
            </a:r>
            <a:endParaRPr lang="en-US" sz="2400" b="1" dirty="0">
              <a:latin typeface="+mn-ea"/>
              <a:sym typeface="Arial" panose="020B0604020202020204" pitchFamily="34" charset="0"/>
            </a:endParaRPr>
          </a:p>
        </p:txBody>
      </p:sp>
      <p:sp>
        <p:nvSpPr>
          <p:cNvPr id="29" name="Shape 3777"/>
          <p:cNvSpPr/>
          <p:nvPr/>
        </p:nvSpPr>
        <p:spPr>
          <a:xfrm flipH="1">
            <a:off x="5539960" y="4436232"/>
            <a:ext cx="241544" cy="433691"/>
          </a:xfrm>
          <a:custGeom>
            <a:avLst/>
            <a:gdLst/>
            <a:ahLst/>
            <a:cxnLst>
              <a:cxn ang="0">
                <a:pos x="wd2" y="hd2"/>
              </a:cxn>
              <a:cxn ang="5400000">
                <a:pos x="wd2" y="hd2"/>
              </a:cxn>
              <a:cxn ang="10800000">
                <a:pos x="wd2" y="hd2"/>
              </a:cxn>
              <a:cxn ang="16200000">
                <a:pos x="wd2" y="hd2"/>
              </a:cxn>
            </a:cxnLst>
            <a:rect l="0" t="0" r="r" b="b"/>
            <a:pathLst>
              <a:path w="20845" h="21325" extrusionOk="0">
                <a:moveTo>
                  <a:pt x="13269" y="1266"/>
                </a:moveTo>
                <a:cubicBezTo>
                  <a:pt x="13269" y="1266"/>
                  <a:pt x="13357" y="-275"/>
                  <a:pt x="15942" y="43"/>
                </a:cubicBezTo>
                <a:cubicBezTo>
                  <a:pt x="15942" y="43"/>
                  <a:pt x="18089" y="386"/>
                  <a:pt x="16818" y="1902"/>
                </a:cubicBezTo>
                <a:cubicBezTo>
                  <a:pt x="16818" y="1902"/>
                  <a:pt x="16994" y="2318"/>
                  <a:pt x="16380" y="2465"/>
                </a:cubicBezTo>
                <a:cubicBezTo>
                  <a:pt x="16380" y="2465"/>
                  <a:pt x="15635" y="2685"/>
                  <a:pt x="16205" y="2905"/>
                </a:cubicBezTo>
                <a:cubicBezTo>
                  <a:pt x="16205" y="2905"/>
                  <a:pt x="18771" y="4064"/>
                  <a:pt x="19280" y="4387"/>
                </a:cubicBezTo>
                <a:cubicBezTo>
                  <a:pt x="19320" y="4412"/>
                  <a:pt x="19347" y="4432"/>
                  <a:pt x="19360" y="4446"/>
                </a:cubicBezTo>
                <a:cubicBezTo>
                  <a:pt x="19535" y="4642"/>
                  <a:pt x="19798" y="4838"/>
                  <a:pt x="19798" y="5425"/>
                </a:cubicBezTo>
                <a:cubicBezTo>
                  <a:pt x="19798" y="5425"/>
                  <a:pt x="19666" y="6403"/>
                  <a:pt x="20630" y="6892"/>
                </a:cubicBezTo>
                <a:cubicBezTo>
                  <a:pt x="20630" y="6892"/>
                  <a:pt x="21112" y="7284"/>
                  <a:pt x="20630" y="8434"/>
                </a:cubicBezTo>
                <a:cubicBezTo>
                  <a:pt x="20630" y="8434"/>
                  <a:pt x="19097" y="10733"/>
                  <a:pt x="19666" y="11442"/>
                </a:cubicBezTo>
                <a:cubicBezTo>
                  <a:pt x="19666" y="11442"/>
                  <a:pt x="20542" y="12347"/>
                  <a:pt x="19360" y="12347"/>
                </a:cubicBezTo>
                <a:cubicBezTo>
                  <a:pt x="19360" y="12347"/>
                  <a:pt x="18878" y="12690"/>
                  <a:pt x="18352" y="12347"/>
                </a:cubicBezTo>
                <a:cubicBezTo>
                  <a:pt x="18352" y="12347"/>
                  <a:pt x="17519" y="12470"/>
                  <a:pt x="17738" y="11907"/>
                </a:cubicBezTo>
                <a:cubicBezTo>
                  <a:pt x="17738" y="11907"/>
                  <a:pt x="18001" y="10929"/>
                  <a:pt x="18308" y="10684"/>
                </a:cubicBezTo>
                <a:cubicBezTo>
                  <a:pt x="18308" y="10684"/>
                  <a:pt x="18790" y="9755"/>
                  <a:pt x="18308" y="8898"/>
                </a:cubicBezTo>
                <a:cubicBezTo>
                  <a:pt x="18308" y="8898"/>
                  <a:pt x="18177" y="8213"/>
                  <a:pt x="18483" y="7871"/>
                </a:cubicBezTo>
                <a:cubicBezTo>
                  <a:pt x="18483" y="7871"/>
                  <a:pt x="18527" y="7357"/>
                  <a:pt x="18089" y="7113"/>
                </a:cubicBezTo>
                <a:cubicBezTo>
                  <a:pt x="18089" y="7113"/>
                  <a:pt x="17344" y="6463"/>
                  <a:pt x="17344" y="6250"/>
                </a:cubicBezTo>
                <a:cubicBezTo>
                  <a:pt x="17344" y="6250"/>
                  <a:pt x="17388" y="5889"/>
                  <a:pt x="16643" y="6795"/>
                </a:cubicBezTo>
                <a:cubicBezTo>
                  <a:pt x="16643" y="6795"/>
                  <a:pt x="15548" y="8067"/>
                  <a:pt x="15548" y="8311"/>
                </a:cubicBezTo>
                <a:cubicBezTo>
                  <a:pt x="15548" y="8311"/>
                  <a:pt x="15692" y="8714"/>
                  <a:pt x="15817" y="9044"/>
                </a:cubicBezTo>
                <a:cubicBezTo>
                  <a:pt x="15830" y="9078"/>
                  <a:pt x="15842" y="9111"/>
                  <a:pt x="15854" y="9143"/>
                </a:cubicBezTo>
                <a:cubicBezTo>
                  <a:pt x="15986" y="9485"/>
                  <a:pt x="15679" y="9828"/>
                  <a:pt x="15504" y="9975"/>
                </a:cubicBezTo>
                <a:cubicBezTo>
                  <a:pt x="15329" y="10121"/>
                  <a:pt x="14584" y="10366"/>
                  <a:pt x="15460" y="10586"/>
                </a:cubicBezTo>
                <a:cubicBezTo>
                  <a:pt x="15460" y="10586"/>
                  <a:pt x="16161" y="10978"/>
                  <a:pt x="16161" y="11222"/>
                </a:cubicBezTo>
                <a:cubicBezTo>
                  <a:pt x="16161" y="11222"/>
                  <a:pt x="16336" y="11516"/>
                  <a:pt x="16818" y="11614"/>
                </a:cubicBezTo>
                <a:cubicBezTo>
                  <a:pt x="16818" y="11614"/>
                  <a:pt x="17782" y="12739"/>
                  <a:pt x="16731" y="12837"/>
                </a:cubicBezTo>
                <a:cubicBezTo>
                  <a:pt x="16731" y="12837"/>
                  <a:pt x="15898" y="12812"/>
                  <a:pt x="15635" y="12396"/>
                </a:cubicBezTo>
                <a:cubicBezTo>
                  <a:pt x="15635" y="12396"/>
                  <a:pt x="14014" y="12372"/>
                  <a:pt x="13269" y="12714"/>
                </a:cubicBezTo>
                <a:cubicBezTo>
                  <a:pt x="13269" y="12714"/>
                  <a:pt x="11736" y="13301"/>
                  <a:pt x="11429" y="13668"/>
                </a:cubicBezTo>
                <a:cubicBezTo>
                  <a:pt x="11429" y="13668"/>
                  <a:pt x="10071" y="14451"/>
                  <a:pt x="9326" y="14476"/>
                </a:cubicBezTo>
                <a:cubicBezTo>
                  <a:pt x="9326" y="14476"/>
                  <a:pt x="8757" y="16481"/>
                  <a:pt x="6873" y="17387"/>
                </a:cubicBezTo>
                <a:cubicBezTo>
                  <a:pt x="6873" y="17387"/>
                  <a:pt x="4156" y="19344"/>
                  <a:pt x="4069" y="19662"/>
                </a:cubicBezTo>
                <a:cubicBezTo>
                  <a:pt x="4069" y="19662"/>
                  <a:pt x="2754" y="21325"/>
                  <a:pt x="2097" y="21325"/>
                </a:cubicBezTo>
                <a:cubicBezTo>
                  <a:pt x="2097" y="21325"/>
                  <a:pt x="-488" y="20934"/>
                  <a:pt x="82" y="20444"/>
                </a:cubicBezTo>
                <a:cubicBezTo>
                  <a:pt x="82" y="20444"/>
                  <a:pt x="1966" y="19197"/>
                  <a:pt x="2754" y="18952"/>
                </a:cubicBezTo>
                <a:cubicBezTo>
                  <a:pt x="2754" y="18952"/>
                  <a:pt x="3910" y="18215"/>
                  <a:pt x="4379" y="17030"/>
                </a:cubicBezTo>
                <a:cubicBezTo>
                  <a:pt x="4393" y="16995"/>
                  <a:pt x="4406" y="16958"/>
                  <a:pt x="4419" y="16922"/>
                </a:cubicBezTo>
                <a:cubicBezTo>
                  <a:pt x="4857" y="15674"/>
                  <a:pt x="5383" y="15381"/>
                  <a:pt x="6172" y="14843"/>
                </a:cubicBezTo>
                <a:cubicBezTo>
                  <a:pt x="6172" y="14843"/>
                  <a:pt x="6435" y="13937"/>
                  <a:pt x="6654" y="13913"/>
                </a:cubicBezTo>
                <a:cubicBezTo>
                  <a:pt x="6654" y="13913"/>
                  <a:pt x="6829" y="13766"/>
                  <a:pt x="6128" y="13399"/>
                </a:cubicBezTo>
                <a:cubicBezTo>
                  <a:pt x="6128" y="13399"/>
                  <a:pt x="6128" y="10660"/>
                  <a:pt x="6873" y="9926"/>
                </a:cubicBezTo>
                <a:cubicBezTo>
                  <a:pt x="6873" y="9926"/>
                  <a:pt x="7661" y="8703"/>
                  <a:pt x="8187" y="8262"/>
                </a:cubicBezTo>
                <a:cubicBezTo>
                  <a:pt x="8187" y="8262"/>
                  <a:pt x="8450" y="7113"/>
                  <a:pt x="8713" y="6770"/>
                </a:cubicBezTo>
                <a:lnTo>
                  <a:pt x="8757" y="4813"/>
                </a:lnTo>
                <a:cubicBezTo>
                  <a:pt x="8757" y="4813"/>
                  <a:pt x="8888" y="4422"/>
                  <a:pt x="7968" y="4887"/>
                </a:cubicBezTo>
                <a:cubicBezTo>
                  <a:pt x="7968" y="4887"/>
                  <a:pt x="6610" y="5718"/>
                  <a:pt x="6478" y="5938"/>
                </a:cubicBezTo>
                <a:cubicBezTo>
                  <a:pt x="6478" y="5938"/>
                  <a:pt x="6040" y="6892"/>
                  <a:pt x="4244" y="7528"/>
                </a:cubicBezTo>
                <a:cubicBezTo>
                  <a:pt x="4244" y="7528"/>
                  <a:pt x="3455" y="7969"/>
                  <a:pt x="3937" y="8654"/>
                </a:cubicBezTo>
                <a:cubicBezTo>
                  <a:pt x="3937" y="8654"/>
                  <a:pt x="4200" y="9485"/>
                  <a:pt x="3017" y="9363"/>
                </a:cubicBezTo>
                <a:cubicBezTo>
                  <a:pt x="3017" y="9363"/>
                  <a:pt x="2535" y="9730"/>
                  <a:pt x="1966" y="9412"/>
                </a:cubicBezTo>
                <a:cubicBezTo>
                  <a:pt x="1966" y="9412"/>
                  <a:pt x="1046" y="9045"/>
                  <a:pt x="1396" y="8703"/>
                </a:cubicBezTo>
                <a:cubicBezTo>
                  <a:pt x="1396" y="8703"/>
                  <a:pt x="1966" y="8164"/>
                  <a:pt x="2448" y="7944"/>
                </a:cubicBezTo>
                <a:cubicBezTo>
                  <a:pt x="2448" y="7944"/>
                  <a:pt x="3606" y="6586"/>
                  <a:pt x="3784" y="6096"/>
                </a:cubicBezTo>
                <a:cubicBezTo>
                  <a:pt x="3796" y="6064"/>
                  <a:pt x="3803" y="6036"/>
                  <a:pt x="3806" y="6012"/>
                </a:cubicBezTo>
                <a:cubicBezTo>
                  <a:pt x="3850" y="5620"/>
                  <a:pt x="4550" y="5205"/>
                  <a:pt x="4901" y="5107"/>
                </a:cubicBezTo>
                <a:cubicBezTo>
                  <a:pt x="4901" y="5107"/>
                  <a:pt x="7355" y="3419"/>
                  <a:pt x="7486" y="3248"/>
                </a:cubicBezTo>
                <a:cubicBezTo>
                  <a:pt x="7486" y="3248"/>
                  <a:pt x="8187" y="2440"/>
                  <a:pt x="9020" y="2342"/>
                </a:cubicBezTo>
                <a:cubicBezTo>
                  <a:pt x="9020" y="2342"/>
                  <a:pt x="11035" y="1976"/>
                  <a:pt x="12831" y="2122"/>
                </a:cubicBezTo>
                <a:lnTo>
                  <a:pt x="12919" y="1829"/>
                </a:lnTo>
                <a:cubicBezTo>
                  <a:pt x="12919" y="1829"/>
                  <a:pt x="12437" y="1413"/>
                  <a:pt x="13269" y="1266"/>
                </a:cubicBezTo>
                <a:close/>
              </a:path>
            </a:pathLst>
          </a:custGeom>
          <a:solidFill>
            <a:srgbClr val="606060"/>
          </a:solidFill>
          <a:ln w="12700" cap="flat">
            <a:noFill/>
            <a:miter lim="400000"/>
          </a:ln>
          <a:effectLst/>
        </p:spPr>
        <p:txBody>
          <a:bodyPr wrap="square" lIns="38100" tIns="38100" rIns="38100" bIns="38100" numCol="1" anchor="ctr">
            <a:noAutofit/>
          </a:bodyPr>
          <a:lstStyle/>
          <a:p>
            <a:pPr defTabSz="228600">
              <a:defRPr sz="3000">
                <a:solidFill>
                  <a:srgbClr val="FFFFFF"/>
                </a:solidFill>
                <a:effectLst>
                  <a:outerShdw blurRad="38100" dist="12700" dir="5400000" rotWithShape="0">
                    <a:srgbClr val="000000">
                      <a:alpha val="50000"/>
                    </a:srgbClr>
                  </a:outerShdw>
                </a:effectLst>
                <a:latin typeface="Source Sans Pro Light"/>
                <a:ea typeface="Source Sans Pro Light"/>
                <a:cs typeface="Source Sans Pro Light"/>
                <a:sym typeface="Source Sans Pro Light"/>
              </a:defRPr>
            </a:pPr>
            <a:endParaRPr sz="4000">
              <a:latin typeface="+mn-ea"/>
              <a:cs typeface="Arial" panose="020B0604020202020204" pitchFamily="34" charset="0"/>
            </a:endParaRPr>
          </a:p>
        </p:txBody>
      </p:sp>
      <p:sp>
        <p:nvSpPr>
          <p:cNvPr id="30" name="Shape 3780"/>
          <p:cNvSpPr/>
          <p:nvPr/>
        </p:nvSpPr>
        <p:spPr>
          <a:xfrm>
            <a:off x="5081913" y="3400035"/>
            <a:ext cx="156810" cy="433972"/>
          </a:xfrm>
          <a:custGeom>
            <a:avLst/>
            <a:gdLst/>
            <a:ahLst/>
            <a:cxnLst>
              <a:cxn ang="0">
                <a:pos x="wd2" y="hd2"/>
              </a:cxn>
              <a:cxn ang="5400000">
                <a:pos x="wd2" y="hd2"/>
              </a:cxn>
              <a:cxn ang="10800000">
                <a:pos x="wd2" y="hd2"/>
              </a:cxn>
              <a:cxn ang="16200000">
                <a:pos x="wd2" y="hd2"/>
              </a:cxn>
            </a:cxnLst>
            <a:rect l="0" t="0" r="r" b="b"/>
            <a:pathLst>
              <a:path w="21375" h="21441" extrusionOk="0">
                <a:moveTo>
                  <a:pt x="13783" y="6295"/>
                </a:moveTo>
                <a:cubicBezTo>
                  <a:pt x="13783" y="6295"/>
                  <a:pt x="13827" y="5893"/>
                  <a:pt x="14014" y="5903"/>
                </a:cubicBezTo>
                <a:cubicBezTo>
                  <a:pt x="14201" y="5912"/>
                  <a:pt x="14157" y="6077"/>
                  <a:pt x="14494" y="6130"/>
                </a:cubicBezTo>
                <a:cubicBezTo>
                  <a:pt x="14832" y="6183"/>
                  <a:pt x="15393" y="6375"/>
                  <a:pt x="15632" y="6407"/>
                </a:cubicBezTo>
                <a:cubicBezTo>
                  <a:pt x="15872" y="6439"/>
                  <a:pt x="16031" y="6515"/>
                  <a:pt x="16031" y="6515"/>
                </a:cubicBezTo>
                <a:cubicBezTo>
                  <a:pt x="16031" y="6515"/>
                  <a:pt x="15181" y="6677"/>
                  <a:pt x="14969" y="6660"/>
                </a:cubicBezTo>
                <a:cubicBezTo>
                  <a:pt x="14758" y="6643"/>
                  <a:pt x="14431" y="6549"/>
                  <a:pt x="14242" y="6450"/>
                </a:cubicBezTo>
                <a:cubicBezTo>
                  <a:pt x="14052" y="6351"/>
                  <a:pt x="13783" y="6295"/>
                  <a:pt x="13783" y="6295"/>
                </a:cubicBezTo>
                <a:close/>
                <a:moveTo>
                  <a:pt x="1508" y="21379"/>
                </a:moveTo>
                <a:cubicBezTo>
                  <a:pt x="2265" y="21531"/>
                  <a:pt x="3805" y="21369"/>
                  <a:pt x="4782" y="21251"/>
                </a:cubicBezTo>
                <a:cubicBezTo>
                  <a:pt x="5760" y="21134"/>
                  <a:pt x="6396" y="20710"/>
                  <a:pt x="6396" y="20710"/>
                </a:cubicBezTo>
                <a:cubicBezTo>
                  <a:pt x="6396" y="20710"/>
                  <a:pt x="6772" y="20737"/>
                  <a:pt x="7281" y="20670"/>
                </a:cubicBezTo>
                <a:cubicBezTo>
                  <a:pt x="7790" y="20602"/>
                  <a:pt x="7741" y="20196"/>
                  <a:pt x="7670" y="20108"/>
                </a:cubicBezTo>
                <a:cubicBezTo>
                  <a:pt x="7599" y="20021"/>
                  <a:pt x="7323" y="19705"/>
                  <a:pt x="7281" y="19559"/>
                </a:cubicBezTo>
                <a:cubicBezTo>
                  <a:pt x="7239" y="19414"/>
                  <a:pt x="6887" y="19230"/>
                  <a:pt x="6887" y="19230"/>
                </a:cubicBezTo>
                <a:cubicBezTo>
                  <a:pt x="6887" y="19230"/>
                  <a:pt x="6974" y="19056"/>
                  <a:pt x="7197" y="18795"/>
                </a:cubicBezTo>
                <a:cubicBezTo>
                  <a:pt x="7421" y="18533"/>
                  <a:pt x="8109" y="17814"/>
                  <a:pt x="8852" y="17125"/>
                </a:cubicBezTo>
                <a:cubicBezTo>
                  <a:pt x="9595" y="16436"/>
                  <a:pt x="9373" y="15750"/>
                  <a:pt x="9165" y="15431"/>
                </a:cubicBezTo>
                <a:cubicBezTo>
                  <a:pt x="8958" y="15112"/>
                  <a:pt x="9273" y="14611"/>
                  <a:pt x="9273" y="14611"/>
                </a:cubicBezTo>
                <a:cubicBezTo>
                  <a:pt x="9273" y="14611"/>
                  <a:pt x="9273" y="14611"/>
                  <a:pt x="9809" y="14558"/>
                </a:cubicBezTo>
                <a:cubicBezTo>
                  <a:pt x="10346" y="14506"/>
                  <a:pt x="11968" y="14071"/>
                  <a:pt x="13969" y="13598"/>
                </a:cubicBezTo>
                <a:cubicBezTo>
                  <a:pt x="15970" y="13124"/>
                  <a:pt x="17082" y="13231"/>
                  <a:pt x="17082" y="13231"/>
                </a:cubicBezTo>
                <a:cubicBezTo>
                  <a:pt x="17082" y="13231"/>
                  <a:pt x="17082" y="13231"/>
                  <a:pt x="17189" y="13284"/>
                </a:cubicBezTo>
                <a:cubicBezTo>
                  <a:pt x="17297" y="13337"/>
                  <a:pt x="17944" y="13428"/>
                  <a:pt x="18299" y="13464"/>
                </a:cubicBezTo>
                <a:cubicBezTo>
                  <a:pt x="18654" y="13500"/>
                  <a:pt x="18771" y="13585"/>
                  <a:pt x="19231" y="13822"/>
                </a:cubicBezTo>
                <a:cubicBezTo>
                  <a:pt x="19690" y="14058"/>
                  <a:pt x="20143" y="14115"/>
                  <a:pt x="20571" y="14083"/>
                </a:cubicBezTo>
                <a:cubicBezTo>
                  <a:pt x="20999" y="14051"/>
                  <a:pt x="21438" y="13741"/>
                  <a:pt x="21368" y="13499"/>
                </a:cubicBezTo>
                <a:cubicBezTo>
                  <a:pt x="21297" y="13256"/>
                  <a:pt x="20686" y="12895"/>
                  <a:pt x="20239" y="12780"/>
                </a:cubicBezTo>
                <a:cubicBezTo>
                  <a:pt x="19792" y="12666"/>
                  <a:pt x="19949" y="12571"/>
                  <a:pt x="20014" y="12478"/>
                </a:cubicBezTo>
                <a:cubicBezTo>
                  <a:pt x="20079" y="12386"/>
                  <a:pt x="20098" y="12214"/>
                  <a:pt x="19914" y="11976"/>
                </a:cubicBezTo>
                <a:cubicBezTo>
                  <a:pt x="19730" y="11737"/>
                  <a:pt x="18948" y="11578"/>
                  <a:pt x="18410" y="11549"/>
                </a:cubicBezTo>
                <a:cubicBezTo>
                  <a:pt x="17873" y="11519"/>
                  <a:pt x="17483" y="11762"/>
                  <a:pt x="17083" y="11965"/>
                </a:cubicBezTo>
                <a:cubicBezTo>
                  <a:pt x="16682" y="12167"/>
                  <a:pt x="16490" y="12378"/>
                  <a:pt x="16490" y="12378"/>
                </a:cubicBezTo>
                <a:cubicBezTo>
                  <a:pt x="16490" y="12378"/>
                  <a:pt x="16376" y="12383"/>
                  <a:pt x="15307" y="12503"/>
                </a:cubicBezTo>
                <a:cubicBezTo>
                  <a:pt x="14238" y="12624"/>
                  <a:pt x="12376" y="12545"/>
                  <a:pt x="12376" y="12545"/>
                </a:cubicBezTo>
                <a:cubicBezTo>
                  <a:pt x="12376" y="12545"/>
                  <a:pt x="12930" y="12158"/>
                  <a:pt x="13129" y="11970"/>
                </a:cubicBezTo>
                <a:cubicBezTo>
                  <a:pt x="13328" y="11784"/>
                  <a:pt x="13351" y="11628"/>
                  <a:pt x="13634" y="11413"/>
                </a:cubicBezTo>
                <a:cubicBezTo>
                  <a:pt x="13917" y="11199"/>
                  <a:pt x="13830" y="10900"/>
                  <a:pt x="13830" y="10900"/>
                </a:cubicBezTo>
                <a:cubicBezTo>
                  <a:pt x="13830" y="10900"/>
                  <a:pt x="13830" y="10900"/>
                  <a:pt x="14097" y="10710"/>
                </a:cubicBezTo>
                <a:cubicBezTo>
                  <a:pt x="14364" y="10521"/>
                  <a:pt x="14085" y="10114"/>
                  <a:pt x="14085" y="10114"/>
                </a:cubicBezTo>
                <a:cubicBezTo>
                  <a:pt x="14085" y="10114"/>
                  <a:pt x="13796" y="9749"/>
                  <a:pt x="13991" y="9473"/>
                </a:cubicBezTo>
                <a:cubicBezTo>
                  <a:pt x="14187" y="9196"/>
                  <a:pt x="13955" y="8870"/>
                  <a:pt x="13623" y="8441"/>
                </a:cubicBezTo>
                <a:cubicBezTo>
                  <a:pt x="13292" y="8012"/>
                  <a:pt x="13344" y="7397"/>
                  <a:pt x="13344" y="7397"/>
                </a:cubicBezTo>
                <a:cubicBezTo>
                  <a:pt x="13344" y="7397"/>
                  <a:pt x="13637" y="7378"/>
                  <a:pt x="13929" y="7433"/>
                </a:cubicBezTo>
                <a:cubicBezTo>
                  <a:pt x="14221" y="7488"/>
                  <a:pt x="14532" y="7452"/>
                  <a:pt x="14971" y="7379"/>
                </a:cubicBezTo>
                <a:cubicBezTo>
                  <a:pt x="15409" y="7306"/>
                  <a:pt x="16350" y="7296"/>
                  <a:pt x="16350" y="7296"/>
                </a:cubicBezTo>
                <a:cubicBezTo>
                  <a:pt x="16350" y="7296"/>
                  <a:pt x="16350" y="7296"/>
                  <a:pt x="16856" y="7375"/>
                </a:cubicBezTo>
                <a:cubicBezTo>
                  <a:pt x="17361" y="7455"/>
                  <a:pt x="17933" y="7205"/>
                  <a:pt x="17933" y="7205"/>
                </a:cubicBezTo>
                <a:cubicBezTo>
                  <a:pt x="17933" y="7205"/>
                  <a:pt x="18601" y="7050"/>
                  <a:pt x="19562" y="6794"/>
                </a:cubicBezTo>
                <a:cubicBezTo>
                  <a:pt x="20522" y="6539"/>
                  <a:pt x="19562" y="6002"/>
                  <a:pt x="19456" y="5875"/>
                </a:cubicBezTo>
                <a:cubicBezTo>
                  <a:pt x="19350" y="5749"/>
                  <a:pt x="19459" y="5728"/>
                  <a:pt x="19219" y="5614"/>
                </a:cubicBezTo>
                <a:cubicBezTo>
                  <a:pt x="18979" y="5501"/>
                  <a:pt x="18800" y="5515"/>
                  <a:pt x="18728" y="5428"/>
                </a:cubicBezTo>
                <a:cubicBezTo>
                  <a:pt x="18657" y="5341"/>
                  <a:pt x="18092" y="5215"/>
                  <a:pt x="17679" y="5140"/>
                </a:cubicBezTo>
                <a:cubicBezTo>
                  <a:pt x="17267" y="5065"/>
                  <a:pt x="15943" y="4387"/>
                  <a:pt x="15785" y="4237"/>
                </a:cubicBezTo>
                <a:cubicBezTo>
                  <a:pt x="15626" y="4088"/>
                  <a:pt x="15392" y="4072"/>
                  <a:pt x="15218" y="3948"/>
                </a:cubicBezTo>
                <a:cubicBezTo>
                  <a:pt x="15044" y="3823"/>
                  <a:pt x="14704" y="3762"/>
                  <a:pt x="14431" y="3772"/>
                </a:cubicBezTo>
                <a:cubicBezTo>
                  <a:pt x="14158" y="3782"/>
                  <a:pt x="14089" y="3703"/>
                  <a:pt x="13681" y="3645"/>
                </a:cubicBezTo>
                <a:cubicBezTo>
                  <a:pt x="13273" y="3586"/>
                  <a:pt x="12810" y="3652"/>
                  <a:pt x="12424" y="3511"/>
                </a:cubicBezTo>
                <a:cubicBezTo>
                  <a:pt x="12038" y="3370"/>
                  <a:pt x="10481" y="3076"/>
                  <a:pt x="10481" y="3076"/>
                </a:cubicBezTo>
                <a:cubicBezTo>
                  <a:pt x="10481" y="3076"/>
                  <a:pt x="10556" y="3016"/>
                  <a:pt x="10188" y="2858"/>
                </a:cubicBezTo>
                <a:cubicBezTo>
                  <a:pt x="9820" y="2700"/>
                  <a:pt x="9599" y="2651"/>
                  <a:pt x="9599" y="2651"/>
                </a:cubicBezTo>
                <a:cubicBezTo>
                  <a:pt x="9599" y="2651"/>
                  <a:pt x="9582" y="2594"/>
                  <a:pt x="9617" y="2397"/>
                </a:cubicBezTo>
                <a:cubicBezTo>
                  <a:pt x="9652" y="2199"/>
                  <a:pt x="10411" y="1804"/>
                  <a:pt x="10542" y="1620"/>
                </a:cubicBezTo>
                <a:cubicBezTo>
                  <a:pt x="10672" y="1435"/>
                  <a:pt x="10984" y="926"/>
                  <a:pt x="10832" y="719"/>
                </a:cubicBezTo>
                <a:cubicBezTo>
                  <a:pt x="10681" y="512"/>
                  <a:pt x="10173" y="188"/>
                  <a:pt x="9216" y="59"/>
                </a:cubicBezTo>
                <a:cubicBezTo>
                  <a:pt x="8259" y="-69"/>
                  <a:pt x="6296" y="39"/>
                  <a:pt x="5826" y="111"/>
                </a:cubicBezTo>
                <a:cubicBezTo>
                  <a:pt x="5295" y="192"/>
                  <a:pt x="4667" y="550"/>
                  <a:pt x="4747" y="588"/>
                </a:cubicBezTo>
                <a:cubicBezTo>
                  <a:pt x="4827" y="626"/>
                  <a:pt x="5139" y="355"/>
                  <a:pt x="5139" y="355"/>
                </a:cubicBezTo>
                <a:cubicBezTo>
                  <a:pt x="5139" y="355"/>
                  <a:pt x="4602" y="563"/>
                  <a:pt x="4510" y="721"/>
                </a:cubicBezTo>
                <a:cubicBezTo>
                  <a:pt x="4418" y="880"/>
                  <a:pt x="4342" y="1095"/>
                  <a:pt x="4393" y="1191"/>
                </a:cubicBezTo>
                <a:cubicBezTo>
                  <a:pt x="4444" y="1287"/>
                  <a:pt x="4441" y="1279"/>
                  <a:pt x="4361" y="1397"/>
                </a:cubicBezTo>
                <a:cubicBezTo>
                  <a:pt x="4280" y="1514"/>
                  <a:pt x="4274" y="1653"/>
                  <a:pt x="4401" y="1852"/>
                </a:cubicBezTo>
                <a:cubicBezTo>
                  <a:pt x="4528" y="2052"/>
                  <a:pt x="4577" y="2540"/>
                  <a:pt x="4648" y="2627"/>
                </a:cubicBezTo>
                <a:cubicBezTo>
                  <a:pt x="4720" y="2715"/>
                  <a:pt x="5372" y="2821"/>
                  <a:pt x="5372" y="2821"/>
                </a:cubicBezTo>
                <a:cubicBezTo>
                  <a:pt x="5372" y="2821"/>
                  <a:pt x="4807" y="2858"/>
                  <a:pt x="4551" y="2925"/>
                </a:cubicBezTo>
                <a:cubicBezTo>
                  <a:pt x="4294" y="2992"/>
                  <a:pt x="4187" y="3020"/>
                  <a:pt x="3732" y="3037"/>
                </a:cubicBezTo>
                <a:cubicBezTo>
                  <a:pt x="3277" y="3053"/>
                  <a:pt x="3386" y="3033"/>
                  <a:pt x="2857" y="3109"/>
                </a:cubicBezTo>
                <a:cubicBezTo>
                  <a:pt x="2327" y="3186"/>
                  <a:pt x="2002" y="3255"/>
                  <a:pt x="1496" y="3412"/>
                </a:cubicBezTo>
                <a:cubicBezTo>
                  <a:pt x="990" y="3570"/>
                  <a:pt x="545" y="4337"/>
                  <a:pt x="192" y="4783"/>
                </a:cubicBezTo>
                <a:cubicBezTo>
                  <a:pt x="-162" y="5229"/>
                  <a:pt x="362" y="5847"/>
                  <a:pt x="399" y="5895"/>
                </a:cubicBezTo>
                <a:cubicBezTo>
                  <a:pt x="436" y="5942"/>
                  <a:pt x="181" y="6017"/>
                  <a:pt x="116" y="6109"/>
                </a:cubicBezTo>
                <a:cubicBezTo>
                  <a:pt x="51" y="6201"/>
                  <a:pt x="117" y="6272"/>
                  <a:pt x="22" y="6341"/>
                </a:cubicBezTo>
                <a:cubicBezTo>
                  <a:pt x="-73" y="6410"/>
                  <a:pt x="171" y="6458"/>
                  <a:pt x="63" y="6560"/>
                </a:cubicBezTo>
                <a:cubicBezTo>
                  <a:pt x="-45" y="6662"/>
                  <a:pt x="91" y="6739"/>
                  <a:pt x="397" y="6760"/>
                </a:cubicBezTo>
                <a:cubicBezTo>
                  <a:pt x="702" y="6782"/>
                  <a:pt x="1282" y="6957"/>
                  <a:pt x="1587" y="6978"/>
                </a:cubicBezTo>
                <a:cubicBezTo>
                  <a:pt x="1892" y="7000"/>
                  <a:pt x="2473" y="6782"/>
                  <a:pt x="2473" y="6782"/>
                </a:cubicBezTo>
                <a:cubicBezTo>
                  <a:pt x="2473" y="6782"/>
                  <a:pt x="2483" y="6978"/>
                  <a:pt x="2538" y="7164"/>
                </a:cubicBezTo>
                <a:cubicBezTo>
                  <a:pt x="2591" y="7350"/>
                  <a:pt x="2993" y="7784"/>
                  <a:pt x="3065" y="7953"/>
                </a:cubicBezTo>
                <a:cubicBezTo>
                  <a:pt x="3137" y="8122"/>
                  <a:pt x="3131" y="8179"/>
                  <a:pt x="3027" y="8534"/>
                </a:cubicBezTo>
                <a:cubicBezTo>
                  <a:pt x="2923" y="8889"/>
                  <a:pt x="3048" y="8925"/>
                  <a:pt x="3209" y="9083"/>
                </a:cubicBezTo>
                <a:cubicBezTo>
                  <a:pt x="3369" y="9241"/>
                  <a:pt x="3356" y="9274"/>
                  <a:pt x="3310" y="9430"/>
                </a:cubicBezTo>
                <a:cubicBezTo>
                  <a:pt x="3263" y="9587"/>
                  <a:pt x="3054" y="9660"/>
                  <a:pt x="3168" y="9975"/>
                </a:cubicBezTo>
                <a:cubicBezTo>
                  <a:pt x="3283" y="10289"/>
                  <a:pt x="3431" y="10324"/>
                  <a:pt x="3374" y="10367"/>
                </a:cubicBezTo>
                <a:cubicBezTo>
                  <a:pt x="3318" y="10410"/>
                  <a:pt x="3299" y="10582"/>
                  <a:pt x="3471" y="10780"/>
                </a:cubicBezTo>
                <a:cubicBezTo>
                  <a:pt x="3643" y="10978"/>
                  <a:pt x="3606" y="11086"/>
                  <a:pt x="3815" y="11413"/>
                </a:cubicBezTo>
                <a:cubicBezTo>
                  <a:pt x="4025" y="11740"/>
                  <a:pt x="4821" y="12503"/>
                  <a:pt x="4922" y="12614"/>
                </a:cubicBezTo>
                <a:cubicBezTo>
                  <a:pt x="5023" y="12724"/>
                  <a:pt x="5582" y="13145"/>
                  <a:pt x="5594" y="13185"/>
                </a:cubicBezTo>
                <a:cubicBezTo>
                  <a:pt x="5605" y="13226"/>
                  <a:pt x="5325" y="13448"/>
                  <a:pt x="5066" y="13744"/>
                </a:cubicBezTo>
                <a:cubicBezTo>
                  <a:pt x="4807" y="14039"/>
                  <a:pt x="5721" y="14259"/>
                  <a:pt x="5721" y="14259"/>
                </a:cubicBezTo>
                <a:cubicBezTo>
                  <a:pt x="5721" y="14259"/>
                  <a:pt x="5635" y="14278"/>
                  <a:pt x="5480" y="14537"/>
                </a:cubicBezTo>
                <a:cubicBezTo>
                  <a:pt x="5325" y="14796"/>
                  <a:pt x="5524" y="15164"/>
                  <a:pt x="5746" y="15613"/>
                </a:cubicBezTo>
                <a:cubicBezTo>
                  <a:pt x="5968" y="16063"/>
                  <a:pt x="5429" y="17691"/>
                  <a:pt x="5314" y="18169"/>
                </a:cubicBezTo>
                <a:cubicBezTo>
                  <a:pt x="5200" y="18647"/>
                  <a:pt x="4173" y="19387"/>
                  <a:pt x="4173" y="19387"/>
                </a:cubicBezTo>
                <a:cubicBezTo>
                  <a:pt x="4173" y="19387"/>
                  <a:pt x="4036" y="19392"/>
                  <a:pt x="3896" y="19462"/>
                </a:cubicBezTo>
                <a:cubicBezTo>
                  <a:pt x="3755" y="19533"/>
                  <a:pt x="3559" y="19728"/>
                  <a:pt x="3301" y="19868"/>
                </a:cubicBezTo>
                <a:cubicBezTo>
                  <a:pt x="3042" y="20008"/>
                  <a:pt x="2874" y="20063"/>
                  <a:pt x="2555" y="20230"/>
                </a:cubicBezTo>
                <a:cubicBezTo>
                  <a:pt x="2235" y="20397"/>
                  <a:pt x="2077" y="20484"/>
                  <a:pt x="1409" y="20721"/>
                </a:cubicBezTo>
                <a:cubicBezTo>
                  <a:pt x="742" y="20958"/>
                  <a:pt x="751" y="21227"/>
                  <a:pt x="1508" y="21379"/>
                </a:cubicBezTo>
                <a:close/>
              </a:path>
            </a:pathLst>
          </a:custGeom>
          <a:solidFill>
            <a:srgbClr val="606060"/>
          </a:solidFill>
          <a:ln w="12700" cap="flat">
            <a:noFill/>
            <a:miter lim="400000"/>
          </a:ln>
          <a:effectLst/>
        </p:spPr>
        <p:txBody>
          <a:bodyPr wrap="square" lIns="38100" tIns="38100" rIns="38100" bIns="38100" numCol="1" anchor="ctr">
            <a:noAutofit/>
          </a:bodyPr>
          <a:lstStyle/>
          <a:p>
            <a:pPr defTabSz="228600">
              <a:defRPr sz="3000">
                <a:solidFill>
                  <a:srgbClr val="FFFFFF"/>
                </a:solidFill>
                <a:effectLst>
                  <a:outerShdw blurRad="38100" dist="12700" dir="5400000" rotWithShape="0">
                    <a:srgbClr val="000000">
                      <a:alpha val="50000"/>
                    </a:srgbClr>
                  </a:outerShdw>
                </a:effectLst>
                <a:latin typeface="Source Sans Pro Light"/>
                <a:ea typeface="Source Sans Pro Light"/>
                <a:cs typeface="Source Sans Pro Light"/>
                <a:sym typeface="Source Sans Pro Light"/>
              </a:defRPr>
            </a:pPr>
            <a:endParaRPr sz="4000">
              <a:latin typeface="+mn-ea"/>
              <a:cs typeface="Arial" panose="020B0604020202020204" pitchFamily="34" charset="0"/>
            </a:endParaRPr>
          </a:p>
        </p:txBody>
      </p:sp>
      <p:sp>
        <p:nvSpPr>
          <p:cNvPr id="31" name="Shape 3784"/>
          <p:cNvSpPr/>
          <p:nvPr/>
        </p:nvSpPr>
        <p:spPr>
          <a:xfrm>
            <a:off x="4736159" y="3862998"/>
            <a:ext cx="1710311" cy="1676565"/>
          </a:xfrm>
          <a:custGeom>
            <a:avLst/>
            <a:gdLst/>
            <a:ahLst/>
            <a:cxnLst>
              <a:cxn ang="0">
                <a:pos x="wd2" y="hd2"/>
              </a:cxn>
              <a:cxn ang="5400000">
                <a:pos x="wd2" y="hd2"/>
              </a:cxn>
              <a:cxn ang="10800000">
                <a:pos x="wd2" y="hd2"/>
              </a:cxn>
              <a:cxn ang="16200000">
                <a:pos x="wd2" y="hd2"/>
              </a:cxn>
            </a:cxnLst>
            <a:rect l="0" t="0" r="r" b="b"/>
            <a:pathLst>
              <a:path w="20594" h="19678" extrusionOk="0">
                <a:moveTo>
                  <a:pt x="3014" y="2883"/>
                </a:moveTo>
                <a:lnTo>
                  <a:pt x="3014" y="2883"/>
                </a:lnTo>
                <a:cubicBezTo>
                  <a:pt x="7035" y="-960"/>
                  <a:pt x="13555" y="-961"/>
                  <a:pt x="17577" y="2881"/>
                </a:cubicBezTo>
                <a:cubicBezTo>
                  <a:pt x="21599" y="6722"/>
                  <a:pt x="21600" y="12952"/>
                  <a:pt x="17580" y="16795"/>
                </a:cubicBezTo>
                <a:cubicBezTo>
                  <a:pt x="13559" y="20638"/>
                  <a:pt x="7039" y="20639"/>
                  <a:pt x="3017" y="16797"/>
                </a:cubicBezTo>
                <a:cubicBezTo>
                  <a:pt x="1085" y="14952"/>
                  <a:pt x="0" y="12449"/>
                  <a:pt x="0" y="9839"/>
                </a:cubicBezTo>
                <a:lnTo>
                  <a:pt x="2624" y="9839"/>
                </a:lnTo>
                <a:cubicBezTo>
                  <a:pt x="2624" y="13889"/>
                  <a:pt x="6059" y="17172"/>
                  <a:pt x="10297" y="17172"/>
                </a:cubicBezTo>
                <a:cubicBezTo>
                  <a:pt x="14535" y="17172"/>
                  <a:pt x="17970" y="13889"/>
                  <a:pt x="17970" y="9839"/>
                </a:cubicBezTo>
                <a:cubicBezTo>
                  <a:pt x="17970" y="5789"/>
                  <a:pt x="14535" y="2506"/>
                  <a:pt x="10297" y="2506"/>
                </a:cubicBezTo>
                <a:cubicBezTo>
                  <a:pt x="8261" y="2506"/>
                  <a:pt x="6309" y="3279"/>
                  <a:pt x="4870" y="4655"/>
                </a:cubicBezTo>
                <a:close/>
              </a:path>
            </a:pathLst>
          </a:custGeom>
          <a:solidFill>
            <a:srgbClr val="606060"/>
          </a:solidFill>
          <a:ln w="12700">
            <a:miter lim="400000"/>
          </a:ln>
        </p:spPr>
        <p:txBody>
          <a:bodyPr lIns="22855" tIns="22855" rIns="22855" bIns="22855"/>
          <a:lstStyle/>
          <a:p>
            <a:pPr defTabSz="228600">
              <a:defRPr sz="3000">
                <a:solidFill>
                  <a:srgbClr val="FFFFFF"/>
                </a:solidFill>
                <a:effectLst>
                  <a:outerShdw blurRad="38100" dist="12700" dir="5400000" rotWithShape="0">
                    <a:srgbClr val="000000">
                      <a:alpha val="50000"/>
                    </a:srgbClr>
                  </a:outerShdw>
                </a:effectLst>
                <a:latin typeface="Source Sans Pro Light"/>
                <a:ea typeface="Source Sans Pro Light"/>
                <a:cs typeface="Source Sans Pro Light"/>
                <a:sym typeface="Source Sans Pro Light"/>
              </a:defRPr>
            </a:pPr>
            <a:endParaRPr sz="4000">
              <a:latin typeface="+mn-ea"/>
              <a:cs typeface="Arial" panose="020B0604020202020204" pitchFamily="34" charset="0"/>
            </a:endParaRPr>
          </a:p>
        </p:txBody>
      </p:sp>
      <p:sp>
        <p:nvSpPr>
          <p:cNvPr id="32" name="Shape 3768"/>
          <p:cNvSpPr/>
          <p:nvPr/>
        </p:nvSpPr>
        <p:spPr>
          <a:xfrm flipH="1">
            <a:off x="5583074" y="2395357"/>
            <a:ext cx="162893" cy="373635"/>
          </a:xfrm>
          <a:custGeom>
            <a:avLst/>
            <a:gdLst/>
            <a:ahLst/>
            <a:cxnLst>
              <a:cxn ang="0">
                <a:pos x="wd2" y="hd2"/>
              </a:cxn>
              <a:cxn ang="5400000">
                <a:pos x="wd2" y="hd2"/>
              </a:cxn>
              <a:cxn ang="10800000">
                <a:pos x="wd2" y="hd2"/>
              </a:cxn>
              <a:cxn ang="16200000">
                <a:pos x="wd2" y="hd2"/>
              </a:cxn>
            </a:cxnLst>
            <a:rect l="0" t="0" r="r" b="b"/>
            <a:pathLst>
              <a:path w="21133" h="21499" extrusionOk="0">
                <a:moveTo>
                  <a:pt x="4896" y="10"/>
                </a:moveTo>
                <a:cubicBezTo>
                  <a:pt x="5889" y="-36"/>
                  <a:pt x="6985" y="76"/>
                  <a:pt x="7651" y="267"/>
                </a:cubicBezTo>
                <a:cubicBezTo>
                  <a:pt x="8176" y="420"/>
                  <a:pt x="8326" y="626"/>
                  <a:pt x="8424" y="838"/>
                </a:cubicBezTo>
                <a:cubicBezTo>
                  <a:pt x="8806" y="1675"/>
                  <a:pt x="8140" y="1793"/>
                  <a:pt x="7704" y="2338"/>
                </a:cubicBezTo>
                <a:cubicBezTo>
                  <a:pt x="7642" y="2413"/>
                  <a:pt x="7751" y="2685"/>
                  <a:pt x="7807" y="2707"/>
                </a:cubicBezTo>
                <a:cubicBezTo>
                  <a:pt x="7948" y="2768"/>
                  <a:pt x="8069" y="2789"/>
                  <a:pt x="8268" y="2826"/>
                </a:cubicBezTo>
                <a:cubicBezTo>
                  <a:pt x="8699" y="2906"/>
                  <a:pt x="9397" y="3036"/>
                  <a:pt x="9480" y="3055"/>
                </a:cubicBezTo>
                <a:cubicBezTo>
                  <a:pt x="10874" y="3357"/>
                  <a:pt x="10667" y="3469"/>
                  <a:pt x="11333" y="3760"/>
                </a:cubicBezTo>
                <a:cubicBezTo>
                  <a:pt x="11558" y="3857"/>
                  <a:pt x="12243" y="4420"/>
                  <a:pt x="12312" y="4510"/>
                </a:cubicBezTo>
                <a:cubicBezTo>
                  <a:pt x="12587" y="4869"/>
                  <a:pt x="12989" y="6012"/>
                  <a:pt x="13240" y="6480"/>
                </a:cubicBezTo>
                <a:cubicBezTo>
                  <a:pt x="13358" y="6702"/>
                  <a:pt x="13240" y="6590"/>
                  <a:pt x="13472" y="6794"/>
                </a:cubicBezTo>
                <a:cubicBezTo>
                  <a:pt x="13814" y="7092"/>
                  <a:pt x="13808" y="7061"/>
                  <a:pt x="13988" y="7375"/>
                </a:cubicBezTo>
                <a:cubicBezTo>
                  <a:pt x="13996" y="7394"/>
                  <a:pt x="14103" y="7492"/>
                  <a:pt x="14134" y="7528"/>
                </a:cubicBezTo>
                <a:cubicBezTo>
                  <a:pt x="14369" y="7802"/>
                  <a:pt x="14259" y="7553"/>
                  <a:pt x="14398" y="7979"/>
                </a:cubicBezTo>
                <a:cubicBezTo>
                  <a:pt x="14400" y="7981"/>
                  <a:pt x="14686" y="8080"/>
                  <a:pt x="14760" y="8225"/>
                </a:cubicBezTo>
                <a:cubicBezTo>
                  <a:pt x="14813" y="8331"/>
                  <a:pt x="15482" y="8449"/>
                  <a:pt x="15171" y="8516"/>
                </a:cubicBezTo>
                <a:cubicBezTo>
                  <a:pt x="14418" y="8680"/>
                  <a:pt x="15455" y="8852"/>
                  <a:pt x="15893" y="9233"/>
                </a:cubicBezTo>
                <a:cubicBezTo>
                  <a:pt x="16150" y="9457"/>
                  <a:pt x="16758" y="10406"/>
                  <a:pt x="16947" y="10766"/>
                </a:cubicBezTo>
                <a:cubicBezTo>
                  <a:pt x="16978" y="10824"/>
                  <a:pt x="16947" y="10887"/>
                  <a:pt x="16975" y="10945"/>
                </a:cubicBezTo>
                <a:cubicBezTo>
                  <a:pt x="17134" y="11302"/>
                  <a:pt x="17134" y="11677"/>
                  <a:pt x="17387" y="12008"/>
                </a:cubicBezTo>
                <a:cubicBezTo>
                  <a:pt x="17411" y="12043"/>
                  <a:pt x="17713" y="12323"/>
                  <a:pt x="17798" y="12434"/>
                </a:cubicBezTo>
                <a:cubicBezTo>
                  <a:pt x="18463" y="13304"/>
                  <a:pt x="18243" y="12867"/>
                  <a:pt x="18468" y="13553"/>
                </a:cubicBezTo>
                <a:cubicBezTo>
                  <a:pt x="18565" y="13851"/>
                  <a:pt x="17559" y="13888"/>
                  <a:pt x="17541" y="13945"/>
                </a:cubicBezTo>
                <a:cubicBezTo>
                  <a:pt x="17472" y="14150"/>
                  <a:pt x="17823" y="14341"/>
                  <a:pt x="17823" y="14382"/>
                </a:cubicBezTo>
                <a:cubicBezTo>
                  <a:pt x="17823" y="14623"/>
                  <a:pt x="17878" y="14722"/>
                  <a:pt x="18004" y="14941"/>
                </a:cubicBezTo>
                <a:cubicBezTo>
                  <a:pt x="18140" y="15181"/>
                  <a:pt x="18840" y="15430"/>
                  <a:pt x="19293" y="15758"/>
                </a:cubicBezTo>
                <a:cubicBezTo>
                  <a:pt x="19403" y="15839"/>
                  <a:pt x="19638" y="15965"/>
                  <a:pt x="19678" y="16049"/>
                </a:cubicBezTo>
                <a:cubicBezTo>
                  <a:pt x="19924" y="16564"/>
                  <a:pt x="19917" y="16954"/>
                  <a:pt x="20038" y="17437"/>
                </a:cubicBezTo>
                <a:cubicBezTo>
                  <a:pt x="20116" y="17745"/>
                  <a:pt x="20009" y="17618"/>
                  <a:pt x="20168" y="17963"/>
                </a:cubicBezTo>
                <a:cubicBezTo>
                  <a:pt x="20307" y="18270"/>
                  <a:pt x="20165" y="18812"/>
                  <a:pt x="20477" y="18982"/>
                </a:cubicBezTo>
                <a:cubicBezTo>
                  <a:pt x="20812" y="19164"/>
                  <a:pt x="20640" y="19162"/>
                  <a:pt x="20837" y="19418"/>
                </a:cubicBezTo>
                <a:cubicBezTo>
                  <a:pt x="21076" y="19729"/>
                  <a:pt x="21348" y="19702"/>
                  <a:pt x="20863" y="20123"/>
                </a:cubicBezTo>
                <a:cubicBezTo>
                  <a:pt x="20651" y="20308"/>
                  <a:pt x="20389" y="21078"/>
                  <a:pt x="20116" y="21220"/>
                </a:cubicBezTo>
                <a:cubicBezTo>
                  <a:pt x="19569" y="21504"/>
                  <a:pt x="18413" y="21564"/>
                  <a:pt x="17541" y="21433"/>
                </a:cubicBezTo>
                <a:cubicBezTo>
                  <a:pt x="17451" y="21419"/>
                  <a:pt x="17371" y="21392"/>
                  <a:pt x="17282" y="21377"/>
                </a:cubicBezTo>
                <a:cubicBezTo>
                  <a:pt x="16380" y="21216"/>
                  <a:pt x="17367" y="21057"/>
                  <a:pt x="17670" y="20794"/>
                </a:cubicBezTo>
                <a:cubicBezTo>
                  <a:pt x="18459" y="20109"/>
                  <a:pt x="17930" y="19953"/>
                  <a:pt x="18364" y="19575"/>
                </a:cubicBezTo>
                <a:cubicBezTo>
                  <a:pt x="18386" y="19556"/>
                  <a:pt x="18451" y="18878"/>
                  <a:pt x="18261" y="18713"/>
                </a:cubicBezTo>
                <a:cubicBezTo>
                  <a:pt x="17879" y="18381"/>
                  <a:pt x="17221" y="17439"/>
                  <a:pt x="16794" y="17068"/>
                </a:cubicBezTo>
                <a:cubicBezTo>
                  <a:pt x="16382" y="16709"/>
                  <a:pt x="16146" y="16505"/>
                  <a:pt x="16021" y="16015"/>
                </a:cubicBezTo>
                <a:cubicBezTo>
                  <a:pt x="16019" y="16012"/>
                  <a:pt x="15880" y="15898"/>
                  <a:pt x="15855" y="15883"/>
                </a:cubicBezTo>
                <a:cubicBezTo>
                  <a:pt x="15723" y="15807"/>
                  <a:pt x="15581" y="15836"/>
                  <a:pt x="15146" y="15456"/>
                </a:cubicBezTo>
                <a:cubicBezTo>
                  <a:pt x="14805" y="15161"/>
                  <a:pt x="14974" y="15338"/>
                  <a:pt x="14552" y="15064"/>
                </a:cubicBezTo>
                <a:cubicBezTo>
                  <a:pt x="14217" y="14845"/>
                  <a:pt x="13913" y="14489"/>
                  <a:pt x="13756" y="14213"/>
                </a:cubicBezTo>
                <a:cubicBezTo>
                  <a:pt x="13609" y="13962"/>
                  <a:pt x="13318" y="14265"/>
                  <a:pt x="13394" y="14135"/>
                </a:cubicBezTo>
                <a:cubicBezTo>
                  <a:pt x="13475" y="13994"/>
                  <a:pt x="13258" y="14107"/>
                  <a:pt x="13162" y="13900"/>
                </a:cubicBezTo>
                <a:cubicBezTo>
                  <a:pt x="13090" y="13743"/>
                  <a:pt x="12712" y="13605"/>
                  <a:pt x="12415" y="13520"/>
                </a:cubicBezTo>
                <a:cubicBezTo>
                  <a:pt x="11542" y="13266"/>
                  <a:pt x="11324" y="13104"/>
                  <a:pt x="10794" y="12758"/>
                </a:cubicBezTo>
                <a:cubicBezTo>
                  <a:pt x="9904" y="12179"/>
                  <a:pt x="10105" y="12311"/>
                  <a:pt x="9375" y="12680"/>
                </a:cubicBezTo>
                <a:cubicBezTo>
                  <a:pt x="9124" y="12808"/>
                  <a:pt x="8786" y="12948"/>
                  <a:pt x="8655" y="13060"/>
                </a:cubicBezTo>
                <a:cubicBezTo>
                  <a:pt x="8341" y="13334"/>
                  <a:pt x="7687" y="13155"/>
                  <a:pt x="7239" y="13318"/>
                </a:cubicBezTo>
                <a:cubicBezTo>
                  <a:pt x="6799" y="13477"/>
                  <a:pt x="6419" y="13740"/>
                  <a:pt x="6261" y="13878"/>
                </a:cubicBezTo>
                <a:cubicBezTo>
                  <a:pt x="5934" y="14161"/>
                  <a:pt x="6182" y="14101"/>
                  <a:pt x="7136" y="14515"/>
                </a:cubicBezTo>
                <a:cubicBezTo>
                  <a:pt x="8375" y="15054"/>
                  <a:pt x="7888" y="15315"/>
                  <a:pt x="8399" y="15758"/>
                </a:cubicBezTo>
                <a:cubicBezTo>
                  <a:pt x="9055" y="16329"/>
                  <a:pt x="9032" y="16281"/>
                  <a:pt x="10020" y="16855"/>
                </a:cubicBezTo>
                <a:cubicBezTo>
                  <a:pt x="10299" y="17017"/>
                  <a:pt x="10792" y="16977"/>
                  <a:pt x="11051" y="17146"/>
                </a:cubicBezTo>
                <a:cubicBezTo>
                  <a:pt x="11369" y="17354"/>
                  <a:pt x="11798" y="17459"/>
                  <a:pt x="11798" y="17930"/>
                </a:cubicBezTo>
                <a:cubicBezTo>
                  <a:pt x="11798" y="17939"/>
                  <a:pt x="11768" y="18136"/>
                  <a:pt x="11746" y="18165"/>
                </a:cubicBezTo>
                <a:cubicBezTo>
                  <a:pt x="11516" y="18479"/>
                  <a:pt x="11435" y="18014"/>
                  <a:pt x="10973" y="18355"/>
                </a:cubicBezTo>
                <a:cubicBezTo>
                  <a:pt x="10914" y="18399"/>
                  <a:pt x="11051" y="18426"/>
                  <a:pt x="11025" y="18445"/>
                </a:cubicBezTo>
                <a:cubicBezTo>
                  <a:pt x="10579" y="18739"/>
                  <a:pt x="10940" y="18085"/>
                  <a:pt x="9840" y="18802"/>
                </a:cubicBezTo>
                <a:cubicBezTo>
                  <a:pt x="9699" y="18893"/>
                  <a:pt x="9586" y="19233"/>
                  <a:pt x="9453" y="19284"/>
                </a:cubicBezTo>
                <a:cubicBezTo>
                  <a:pt x="9117" y="19413"/>
                  <a:pt x="9426" y="19756"/>
                  <a:pt x="8887" y="19698"/>
                </a:cubicBezTo>
                <a:cubicBezTo>
                  <a:pt x="8846" y="19693"/>
                  <a:pt x="8277" y="19801"/>
                  <a:pt x="8270" y="19821"/>
                </a:cubicBezTo>
                <a:cubicBezTo>
                  <a:pt x="8252" y="19861"/>
                  <a:pt x="8323" y="19921"/>
                  <a:pt x="8321" y="19921"/>
                </a:cubicBezTo>
                <a:cubicBezTo>
                  <a:pt x="8046" y="20046"/>
                  <a:pt x="8011" y="19895"/>
                  <a:pt x="7909" y="19910"/>
                </a:cubicBezTo>
                <a:cubicBezTo>
                  <a:pt x="6616" y="20096"/>
                  <a:pt x="6510" y="19831"/>
                  <a:pt x="6727" y="19409"/>
                </a:cubicBezTo>
                <a:cubicBezTo>
                  <a:pt x="6744" y="19372"/>
                  <a:pt x="6795" y="19299"/>
                  <a:pt x="6826" y="19272"/>
                </a:cubicBezTo>
                <a:cubicBezTo>
                  <a:pt x="7090" y="19044"/>
                  <a:pt x="7553" y="18305"/>
                  <a:pt x="7858" y="17974"/>
                </a:cubicBezTo>
                <a:cubicBezTo>
                  <a:pt x="7928" y="17898"/>
                  <a:pt x="7820" y="17810"/>
                  <a:pt x="7986" y="17761"/>
                </a:cubicBezTo>
                <a:cubicBezTo>
                  <a:pt x="8201" y="17699"/>
                  <a:pt x="8299" y="17710"/>
                  <a:pt x="8192" y="17549"/>
                </a:cubicBezTo>
                <a:cubicBezTo>
                  <a:pt x="7990" y="17245"/>
                  <a:pt x="7778" y="17260"/>
                  <a:pt x="7188" y="17068"/>
                </a:cubicBezTo>
                <a:cubicBezTo>
                  <a:pt x="6692" y="16906"/>
                  <a:pt x="4787" y="16085"/>
                  <a:pt x="4458" y="15870"/>
                </a:cubicBezTo>
                <a:cubicBezTo>
                  <a:pt x="4290" y="15760"/>
                  <a:pt x="2898" y="14590"/>
                  <a:pt x="2732" y="14493"/>
                </a:cubicBezTo>
                <a:cubicBezTo>
                  <a:pt x="2213" y="14192"/>
                  <a:pt x="2285" y="14105"/>
                  <a:pt x="2399" y="13721"/>
                </a:cubicBezTo>
                <a:cubicBezTo>
                  <a:pt x="2609" y="12998"/>
                  <a:pt x="2529" y="13335"/>
                  <a:pt x="2888" y="12714"/>
                </a:cubicBezTo>
                <a:cubicBezTo>
                  <a:pt x="3023" y="12477"/>
                  <a:pt x="3036" y="12453"/>
                  <a:pt x="3068" y="12154"/>
                </a:cubicBezTo>
                <a:cubicBezTo>
                  <a:pt x="3068" y="12150"/>
                  <a:pt x="3207" y="12041"/>
                  <a:pt x="3218" y="12026"/>
                </a:cubicBezTo>
                <a:cubicBezTo>
                  <a:pt x="3303" y="11921"/>
                  <a:pt x="3331" y="11845"/>
                  <a:pt x="3814" y="11493"/>
                </a:cubicBezTo>
                <a:cubicBezTo>
                  <a:pt x="4179" y="11229"/>
                  <a:pt x="4525" y="11019"/>
                  <a:pt x="4896" y="10778"/>
                </a:cubicBezTo>
                <a:cubicBezTo>
                  <a:pt x="5012" y="10702"/>
                  <a:pt x="4939" y="10622"/>
                  <a:pt x="5102" y="10598"/>
                </a:cubicBezTo>
                <a:cubicBezTo>
                  <a:pt x="5357" y="10562"/>
                  <a:pt x="5457" y="10340"/>
                  <a:pt x="5746" y="10151"/>
                </a:cubicBezTo>
                <a:cubicBezTo>
                  <a:pt x="5999" y="9985"/>
                  <a:pt x="5688" y="9804"/>
                  <a:pt x="6158" y="9692"/>
                </a:cubicBezTo>
                <a:cubicBezTo>
                  <a:pt x="6256" y="9668"/>
                  <a:pt x="6186" y="9537"/>
                  <a:pt x="6338" y="9379"/>
                </a:cubicBezTo>
                <a:cubicBezTo>
                  <a:pt x="6452" y="9262"/>
                  <a:pt x="5994" y="9311"/>
                  <a:pt x="6209" y="8796"/>
                </a:cubicBezTo>
                <a:cubicBezTo>
                  <a:pt x="6332" y="8504"/>
                  <a:pt x="5494" y="8109"/>
                  <a:pt x="5411" y="7889"/>
                </a:cubicBezTo>
                <a:cubicBezTo>
                  <a:pt x="5235" y="7429"/>
                  <a:pt x="5620" y="7632"/>
                  <a:pt x="4483" y="7386"/>
                </a:cubicBezTo>
                <a:cubicBezTo>
                  <a:pt x="4080" y="7298"/>
                  <a:pt x="3598" y="7165"/>
                  <a:pt x="3084" y="7075"/>
                </a:cubicBezTo>
                <a:cubicBezTo>
                  <a:pt x="3010" y="7061"/>
                  <a:pt x="2936" y="7050"/>
                  <a:pt x="2862" y="7040"/>
                </a:cubicBezTo>
                <a:cubicBezTo>
                  <a:pt x="2746" y="7022"/>
                  <a:pt x="2585" y="6983"/>
                  <a:pt x="2421" y="6970"/>
                </a:cubicBezTo>
                <a:cubicBezTo>
                  <a:pt x="2095" y="6946"/>
                  <a:pt x="1735" y="6937"/>
                  <a:pt x="1161" y="6771"/>
                </a:cubicBezTo>
                <a:cubicBezTo>
                  <a:pt x="917" y="6700"/>
                  <a:pt x="680" y="6605"/>
                  <a:pt x="467" y="6535"/>
                </a:cubicBezTo>
                <a:cubicBezTo>
                  <a:pt x="291" y="6478"/>
                  <a:pt x="-220" y="6361"/>
                  <a:pt x="132" y="6267"/>
                </a:cubicBezTo>
                <a:cubicBezTo>
                  <a:pt x="343" y="6210"/>
                  <a:pt x="-252" y="6113"/>
                  <a:pt x="132" y="5987"/>
                </a:cubicBezTo>
                <a:cubicBezTo>
                  <a:pt x="249" y="5948"/>
                  <a:pt x="376" y="5994"/>
                  <a:pt x="313" y="5898"/>
                </a:cubicBezTo>
                <a:cubicBezTo>
                  <a:pt x="244" y="5795"/>
                  <a:pt x="133" y="5822"/>
                  <a:pt x="210" y="5719"/>
                </a:cubicBezTo>
                <a:cubicBezTo>
                  <a:pt x="251" y="5660"/>
                  <a:pt x="455" y="5684"/>
                  <a:pt x="491" y="5629"/>
                </a:cubicBezTo>
                <a:cubicBezTo>
                  <a:pt x="830" y="5112"/>
                  <a:pt x="1418" y="5708"/>
                  <a:pt x="1650" y="5607"/>
                </a:cubicBezTo>
                <a:cubicBezTo>
                  <a:pt x="1724" y="5575"/>
                  <a:pt x="1744" y="5311"/>
                  <a:pt x="1908" y="5383"/>
                </a:cubicBezTo>
                <a:cubicBezTo>
                  <a:pt x="1920" y="5388"/>
                  <a:pt x="1942" y="5409"/>
                  <a:pt x="1967" y="5435"/>
                </a:cubicBezTo>
                <a:cubicBezTo>
                  <a:pt x="2014" y="5485"/>
                  <a:pt x="2077" y="5557"/>
                  <a:pt x="2115" y="5585"/>
                </a:cubicBezTo>
                <a:cubicBezTo>
                  <a:pt x="2375" y="5773"/>
                  <a:pt x="2645" y="5842"/>
                  <a:pt x="3093" y="6233"/>
                </a:cubicBezTo>
                <a:cubicBezTo>
                  <a:pt x="3331" y="6441"/>
                  <a:pt x="3344" y="6383"/>
                  <a:pt x="3788" y="6480"/>
                </a:cubicBezTo>
                <a:cubicBezTo>
                  <a:pt x="3975" y="6520"/>
                  <a:pt x="4796" y="6708"/>
                  <a:pt x="4508" y="6424"/>
                </a:cubicBezTo>
                <a:cubicBezTo>
                  <a:pt x="4362" y="6277"/>
                  <a:pt x="4029" y="5564"/>
                  <a:pt x="4123" y="5361"/>
                </a:cubicBezTo>
                <a:cubicBezTo>
                  <a:pt x="4250" y="5085"/>
                  <a:pt x="4186" y="4567"/>
                  <a:pt x="4432" y="4353"/>
                </a:cubicBezTo>
                <a:cubicBezTo>
                  <a:pt x="4450" y="4336"/>
                  <a:pt x="4472" y="4161"/>
                  <a:pt x="4690" y="3973"/>
                </a:cubicBezTo>
                <a:cubicBezTo>
                  <a:pt x="5004" y="3700"/>
                  <a:pt x="4729" y="3539"/>
                  <a:pt x="4380" y="3312"/>
                </a:cubicBezTo>
                <a:cubicBezTo>
                  <a:pt x="4105" y="3132"/>
                  <a:pt x="2267" y="3032"/>
                  <a:pt x="2732" y="2664"/>
                </a:cubicBezTo>
                <a:cubicBezTo>
                  <a:pt x="2826" y="2589"/>
                  <a:pt x="2541" y="2568"/>
                  <a:pt x="2656" y="2506"/>
                </a:cubicBezTo>
                <a:cubicBezTo>
                  <a:pt x="3043" y="2295"/>
                  <a:pt x="2551" y="2218"/>
                  <a:pt x="2527" y="2193"/>
                </a:cubicBezTo>
                <a:cubicBezTo>
                  <a:pt x="2431" y="2096"/>
                  <a:pt x="2692" y="2035"/>
                  <a:pt x="2243" y="2002"/>
                </a:cubicBezTo>
                <a:cubicBezTo>
                  <a:pt x="1994" y="1985"/>
                  <a:pt x="2251" y="1951"/>
                  <a:pt x="2423" y="1801"/>
                </a:cubicBezTo>
                <a:cubicBezTo>
                  <a:pt x="2682" y="1575"/>
                  <a:pt x="2214" y="1614"/>
                  <a:pt x="2527" y="1409"/>
                </a:cubicBezTo>
                <a:cubicBezTo>
                  <a:pt x="2665" y="1319"/>
                  <a:pt x="2408" y="1284"/>
                  <a:pt x="2603" y="1029"/>
                </a:cubicBezTo>
                <a:cubicBezTo>
                  <a:pt x="2687" y="920"/>
                  <a:pt x="3164" y="481"/>
                  <a:pt x="3119" y="402"/>
                </a:cubicBezTo>
                <a:cubicBezTo>
                  <a:pt x="3039" y="265"/>
                  <a:pt x="3864" y="102"/>
                  <a:pt x="4072" y="77"/>
                </a:cubicBezTo>
                <a:cubicBezTo>
                  <a:pt x="4362" y="44"/>
                  <a:pt x="4588" y="26"/>
                  <a:pt x="4896" y="10"/>
                </a:cubicBezTo>
                <a:cubicBezTo>
                  <a:pt x="4896" y="10"/>
                  <a:pt x="4896" y="10"/>
                  <a:pt x="4896" y="10"/>
                </a:cubicBezTo>
                <a:close/>
              </a:path>
            </a:pathLst>
          </a:custGeom>
          <a:solidFill>
            <a:srgbClr val="606060"/>
          </a:solidFill>
          <a:ln w="12700" cap="flat">
            <a:noFill/>
            <a:miter lim="400000"/>
          </a:ln>
          <a:effectLst/>
        </p:spPr>
        <p:txBody>
          <a:bodyPr wrap="square" lIns="38100" tIns="38100" rIns="38100" bIns="38100" numCol="1" anchor="ctr">
            <a:noAutofit/>
          </a:bodyPr>
          <a:lstStyle/>
          <a:p>
            <a:pPr defTabSz="228600">
              <a:defRPr sz="3000">
                <a:solidFill>
                  <a:srgbClr val="FFFFFF"/>
                </a:solidFill>
                <a:effectLst>
                  <a:outerShdw blurRad="38100" dist="12700" dir="5400000" rotWithShape="0">
                    <a:srgbClr val="000000">
                      <a:alpha val="50000"/>
                    </a:srgbClr>
                  </a:outerShdw>
                </a:effectLst>
                <a:latin typeface="Source Sans Pro Light"/>
                <a:ea typeface="Source Sans Pro Light"/>
                <a:cs typeface="Source Sans Pro Light"/>
                <a:sym typeface="Source Sans Pro Light"/>
              </a:defRPr>
            </a:pPr>
            <a:endParaRPr sz="4000">
              <a:latin typeface="+mn-ea"/>
              <a:cs typeface="Arial" panose="020B0604020202020204" pitchFamily="34" charset="0"/>
            </a:endParaRPr>
          </a:p>
        </p:txBody>
      </p:sp>
      <p:sp>
        <p:nvSpPr>
          <p:cNvPr id="33" name="Shape 3782"/>
          <p:cNvSpPr/>
          <p:nvPr/>
        </p:nvSpPr>
        <p:spPr>
          <a:xfrm>
            <a:off x="4734103" y="1797388"/>
            <a:ext cx="1711596" cy="1788643"/>
          </a:xfrm>
          <a:custGeom>
            <a:avLst/>
            <a:gdLst/>
            <a:ahLst/>
            <a:cxnLst>
              <a:cxn ang="0">
                <a:pos x="wd2" y="hd2"/>
              </a:cxn>
              <a:cxn ang="5400000">
                <a:pos x="wd2" y="hd2"/>
              </a:cxn>
              <a:cxn ang="10800000">
                <a:pos x="wd2" y="hd2"/>
              </a:cxn>
              <a:cxn ang="16200000">
                <a:pos x="wd2" y="hd2"/>
              </a:cxn>
            </a:cxnLst>
            <a:rect l="0" t="0" r="r" b="b"/>
            <a:pathLst>
              <a:path w="21600" h="21600" extrusionOk="0">
                <a:moveTo>
                  <a:pt x="0" y="10129"/>
                </a:moveTo>
                <a:cubicBezTo>
                  <a:pt x="0" y="4535"/>
                  <a:pt x="4835" y="0"/>
                  <a:pt x="10800" y="0"/>
                </a:cubicBezTo>
                <a:cubicBezTo>
                  <a:pt x="16765" y="0"/>
                  <a:pt x="21600" y="4535"/>
                  <a:pt x="21600" y="10129"/>
                </a:cubicBezTo>
                <a:cubicBezTo>
                  <a:pt x="21600" y="14878"/>
                  <a:pt x="18081" y="18990"/>
                  <a:pt x="13137" y="20017"/>
                </a:cubicBezTo>
                <a:lnTo>
                  <a:pt x="13018" y="21600"/>
                </a:lnTo>
                <a:lnTo>
                  <a:pt x="10136" y="18942"/>
                </a:lnTo>
                <a:lnTo>
                  <a:pt x="13460" y="15726"/>
                </a:lnTo>
                <a:lnTo>
                  <a:pt x="13343" y="17284"/>
                </a:lnTo>
                <a:lnTo>
                  <a:pt x="13343" y="17284"/>
                </a:lnTo>
                <a:cubicBezTo>
                  <a:pt x="17556" y="15967"/>
                  <a:pt x="19833" y="11696"/>
                  <a:pt x="18429" y="7744"/>
                </a:cubicBezTo>
                <a:cubicBezTo>
                  <a:pt x="17025" y="3792"/>
                  <a:pt x="12471" y="1656"/>
                  <a:pt x="8257" y="2973"/>
                </a:cubicBezTo>
                <a:cubicBezTo>
                  <a:pt x="4973" y="4000"/>
                  <a:pt x="2758" y="6882"/>
                  <a:pt x="2758" y="10129"/>
                </a:cubicBezTo>
                <a:close/>
              </a:path>
            </a:pathLst>
          </a:custGeom>
          <a:solidFill>
            <a:srgbClr val="606060"/>
          </a:solidFill>
          <a:ln w="12700">
            <a:miter lim="400000"/>
          </a:ln>
        </p:spPr>
        <p:txBody>
          <a:bodyPr lIns="22855" tIns="22855" rIns="22855" bIns="22855"/>
          <a:lstStyle/>
          <a:p>
            <a:pPr defTabSz="228600">
              <a:defRPr sz="3000">
                <a:solidFill>
                  <a:srgbClr val="FFFFFF"/>
                </a:solidFill>
                <a:effectLst>
                  <a:outerShdw blurRad="38100" dist="12700" dir="5400000" rotWithShape="0">
                    <a:srgbClr val="000000">
                      <a:alpha val="50000"/>
                    </a:srgbClr>
                  </a:outerShdw>
                </a:effectLst>
                <a:latin typeface="Source Sans Pro Light"/>
                <a:ea typeface="Source Sans Pro Light"/>
                <a:cs typeface="Source Sans Pro Light"/>
                <a:sym typeface="Source Sans Pro Light"/>
              </a:defRPr>
            </a:pPr>
            <a:endParaRPr sz="4000">
              <a:latin typeface="+mn-ea"/>
              <a:cs typeface="Arial" panose="020B0604020202020204" pitchFamily="34" charset="0"/>
            </a:endParaRPr>
          </a:p>
        </p:txBody>
      </p:sp>
      <p:sp>
        <p:nvSpPr>
          <p:cNvPr id="34" name="Shape 3783"/>
          <p:cNvSpPr/>
          <p:nvPr/>
        </p:nvSpPr>
        <p:spPr>
          <a:xfrm>
            <a:off x="4230140" y="2831225"/>
            <a:ext cx="1461175" cy="1788822"/>
          </a:xfrm>
          <a:custGeom>
            <a:avLst/>
            <a:gdLst/>
            <a:ahLst/>
            <a:cxnLst>
              <a:cxn ang="0">
                <a:pos x="wd2" y="hd2"/>
              </a:cxn>
              <a:cxn ang="5400000">
                <a:pos x="wd2" y="hd2"/>
              </a:cxn>
              <a:cxn ang="10800000">
                <a:pos x="wd2" y="hd2"/>
              </a:cxn>
              <a:cxn ang="16200000">
                <a:pos x="wd2" y="hd2"/>
              </a:cxn>
            </a:cxnLst>
            <a:rect l="0" t="0" r="r" b="b"/>
            <a:pathLst>
              <a:path w="20455" h="20673" extrusionOk="0">
                <a:moveTo>
                  <a:pt x="20455" y="2841"/>
                </a:moveTo>
                <a:lnTo>
                  <a:pt x="18291" y="4592"/>
                </a:lnTo>
                <a:lnTo>
                  <a:pt x="18291" y="4592"/>
                </a:lnTo>
                <a:cubicBezTo>
                  <a:pt x="14808" y="1773"/>
                  <a:pt x="9160" y="1772"/>
                  <a:pt x="5676" y="4590"/>
                </a:cubicBezTo>
                <a:cubicBezTo>
                  <a:pt x="2192" y="7409"/>
                  <a:pt x="2191" y="11979"/>
                  <a:pt x="5675" y="14798"/>
                </a:cubicBezTo>
                <a:cubicBezTo>
                  <a:pt x="6654" y="15591"/>
                  <a:pt x="7848" y="16188"/>
                  <a:pt x="9163" y="16542"/>
                </a:cubicBezTo>
                <a:lnTo>
                  <a:pt x="9032" y="15051"/>
                </a:lnTo>
                <a:lnTo>
                  <a:pt x="12719" y="18129"/>
                </a:lnTo>
                <a:lnTo>
                  <a:pt x="9523" y="20673"/>
                </a:lnTo>
                <a:lnTo>
                  <a:pt x="9391" y="19158"/>
                </a:lnTo>
                <a:lnTo>
                  <a:pt x="9391" y="19158"/>
                </a:lnTo>
                <a:cubicBezTo>
                  <a:pt x="2931" y="18000"/>
                  <a:pt x="-1145" y="12824"/>
                  <a:pt x="287" y="7598"/>
                </a:cubicBezTo>
                <a:cubicBezTo>
                  <a:pt x="1718" y="2371"/>
                  <a:pt x="8115" y="-927"/>
                  <a:pt x="14575" y="231"/>
                </a:cubicBezTo>
                <a:cubicBezTo>
                  <a:pt x="16802" y="631"/>
                  <a:pt x="18842" y="1536"/>
                  <a:pt x="20455" y="2841"/>
                </a:cubicBezTo>
                <a:close/>
              </a:path>
            </a:pathLst>
          </a:custGeom>
          <a:solidFill>
            <a:srgbClr val="606060"/>
          </a:solidFill>
          <a:ln w="12700">
            <a:miter lim="400000"/>
          </a:ln>
        </p:spPr>
        <p:txBody>
          <a:bodyPr lIns="22855" tIns="22855" rIns="22855" bIns="22855"/>
          <a:lstStyle/>
          <a:p>
            <a:pPr defTabSz="228600">
              <a:defRPr sz="3000">
                <a:solidFill>
                  <a:srgbClr val="FFFFFF"/>
                </a:solidFill>
                <a:effectLst>
                  <a:outerShdw blurRad="38100" dist="12700" dir="5400000" rotWithShape="0">
                    <a:srgbClr val="000000">
                      <a:alpha val="50000"/>
                    </a:srgbClr>
                  </a:outerShdw>
                </a:effectLst>
                <a:latin typeface="Source Sans Pro Light"/>
                <a:ea typeface="Source Sans Pro Light"/>
                <a:cs typeface="Source Sans Pro Light"/>
                <a:sym typeface="Source Sans Pro Light"/>
              </a:defRPr>
            </a:pPr>
            <a:endParaRPr sz="4000">
              <a:latin typeface="+mn-ea"/>
              <a:cs typeface="Arial" panose="020B0604020202020204" pitchFamily="34" charset="0"/>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9302130" cy="1198880"/>
          </a:xfrm>
          <a:prstGeom prst="rect">
            <a:avLst/>
          </a:prstGeom>
          <a:noFill/>
        </p:spPr>
        <p:txBody>
          <a:bodyPr wrap="square" rtlCol="0">
            <a:spAutoFit/>
          </a:bodyPr>
          <a:lstStyle/>
          <a:p>
            <a:r>
              <a:rPr lang="en-US" altLang="zh-CN" sz="4400" dirty="0">
                <a:latin typeface="+mn-ea"/>
              </a:rPr>
              <a:t>Yawn/No yawn fitting</a:t>
            </a:r>
          </a:p>
          <a:p>
            <a:r>
              <a:rPr lang="en-US" altLang="zh-CN" sz="2800" dirty="0">
                <a:latin typeface="+mn-ea"/>
              </a:rPr>
              <a:t>Boosting algorithms</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21" name="TextBox 13"/>
          <p:cNvSpPr txBox="1"/>
          <p:nvPr/>
        </p:nvSpPr>
        <p:spPr>
          <a:xfrm>
            <a:off x="815340" y="1645285"/>
            <a:ext cx="1599565" cy="442595"/>
          </a:xfrm>
          <a:prstGeom prst="rect">
            <a:avLst/>
          </a:prstGeom>
          <a:noFill/>
        </p:spPr>
        <p:txBody>
          <a:bodyPr wrap="square" lIns="0" tIns="0" rIns="0" bIns="0" rtlCol="0" anchor="t" anchorCtr="0">
            <a:spAutoFit/>
          </a:bodyPr>
          <a:lstStyle/>
          <a:p>
            <a:pPr defTabSz="1216660">
              <a:lnSpc>
                <a:spcPct val="120000"/>
              </a:lnSpc>
              <a:spcBef>
                <a:spcPct val="20000"/>
              </a:spcBef>
              <a:defRPr/>
            </a:pPr>
            <a:r>
              <a:rPr lang="en-US" altLang="zh-CN" sz="2400" b="1" dirty="0">
                <a:solidFill>
                  <a:schemeClr val="tx1"/>
                </a:solidFill>
                <a:latin typeface="+mn-ea"/>
                <a:sym typeface="Arial" panose="020B0604020202020204" pitchFamily="34" charset="0"/>
              </a:rPr>
              <a:t>XGBoost</a:t>
            </a:r>
          </a:p>
        </p:txBody>
      </p:sp>
      <p:sp>
        <p:nvSpPr>
          <p:cNvPr id="3" name="文本框 2"/>
          <p:cNvSpPr txBox="1"/>
          <p:nvPr/>
        </p:nvSpPr>
        <p:spPr>
          <a:xfrm>
            <a:off x="4324040" y="5437723"/>
            <a:ext cx="3592650" cy="584775"/>
          </a:xfrm>
          <a:prstGeom prst="rect">
            <a:avLst/>
          </a:prstGeom>
          <a:noFill/>
        </p:spPr>
        <p:txBody>
          <a:bodyPr wrap="none" rtlCol="0">
            <a:spAutoFit/>
          </a:bodyPr>
          <a:lstStyle/>
          <a:p>
            <a:pPr algn="l"/>
            <a:r>
              <a:rPr lang="en-US" altLang="zh-CN" sz="3200" dirty="0">
                <a:latin typeface="+mn-ea"/>
                <a:sym typeface="Arial" panose="020B0604020202020204" pitchFamily="34" charset="0"/>
              </a:rPr>
              <a:t>Accuracy: 87.13%</a:t>
            </a:r>
            <a:endParaRPr lang="zh-CN" altLang="en-US" sz="3200" dirty="0">
              <a:latin typeface="+mn-ea"/>
            </a:endParaRPr>
          </a:p>
        </p:txBody>
      </p:sp>
      <p:sp>
        <p:nvSpPr>
          <p:cNvPr id="6" name="文本框 5"/>
          <p:cNvSpPr txBox="1"/>
          <p:nvPr/>
        </p:nvSpPr>
        <p:spPr>
          <a:xfrm>
            <a:off x="1347470" y="2190333"/>
            <a:ext cx="8225155" cy="2800767"/>
          </a:xfrm>
          <a:prstGeom prst="rect">
            <a:avLst/>
          </a:prstGeom>
          <a:noFill/>
        </p:spPr>
        <p:txBody>
          <a:bodyPr wrap="square" rtlCol="0">
            <a:spAutoFit/>
          </a:bodyPr>
          <a:lstStyle/>
          <a:p>
            <a:pPr algn="l"/>
            <a:r>
              <a:rPr lang="en-US" altLang="zh-CN" sz="3200" dirty="0"/>
              <a:t>Based on gradient boosting decision tree</a:t>
            </a:r>
          </a:p>
          <a:p>
            <a:pPr algn="l"/>
            <a:r>
              <a:rPr lang="en-US" altLang="zh-CN" sz="3200" dirty="0"/>
              <a:t>Advantages:</a:t>
            </a:r>
          </a:p>
          <a:p>
            <a:pPr marL="342900" indent="-342900" algn="l">
              <a:buFont typeface="Arial" panose="020B0604020202020204" pitchFamily="34" charset="0"/>
              <a:buChar char="•"/>
            </a:pPr>
            <a:r>
              <a:rPr lang="en-US" altLang="zh-CN" sz="2800" dirty="0"/>
              <a:t>Higher accuracy</a:t>
            </a:r>
          </a:p>
          <a:p>
            <a:pPr marL="342900" indent="-342900" algn="l">
              <a:buFont typeface="Arial" panose="020B0604020202020204" pitchFamily="34" charset="0"/>
              <a:buChar char="•"/>
            </a:pPr>
            <a:r>
              <a:rPr lang="en-US" altLang="zh-CN" sz="2800" dirty="0"/>
              <a:t>More flexible</a:t>
            </a:r>
          </a:p>
          <a:p>
            <a:pPr marL="342900" indent="-342900" algn="l">
              <a:buFont typeface="Arial" panose="020B0604020202020204" pitchFamily="34" charset="0"/>
              <a:buChar char="•"/>
            </a:pPr>
            <a:r>
              <a:rPr lang="en-US" altLang="zh-CN" sz="2800" dirty="0"/>
              <a:t>Complexity control</a:t>
            </a:r>
          </a:p>
          <a:p>
            <a:pPr marL="342900" indent="-342900" algn="l">
              <a:buFont typeface="Arial" panose="020B0604020202020204" pitchFamily="34" charset="0"/>
              <a:buChar char="•"/>
            </a:pPr>
            <a:r>
              <a:rPr lang="en-US" altLang="zh-CN" sz="2800" dirty="0"/>
              <a:t>Higher learning rate</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9302130" cy="1198880"/>
          </a:xfrm>
          <a:prstGeom prst="rect">
            <a:avLst/>
          </a:prstGeom>
          <a:noFill/>
        </p:spPr>
        <p:txBody>
          <a:bodyPr wrap="square" rtlCol="0">
            <a:spAutoFit/>
          </a:bodyPr>
          <a:lstStyle/>
          <a:p>
            <a:r>
              <a:rPr lang="en-US" altLang="zh-CN" sz="4400" dirty="0">
                <a:latin typeface="+mn-ea"/>
              </a:rPr>
              <a:t>Yawn/No yawn fitting</a:t>
            </a:r>
          </a:p>
          <a:p>
            <a:r>
              <a:rPr lang="en-US" altLang="zh-CN" sz="2800" dirty="0">
                <a:latin typeface="+mn-ea"/>
              </a:rPr>
              <a:t>Boosting algorithms</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21" name="TextBox 13"/>
          <p:cNvSpPr txBox="1"/>
          <p:nvPr/>
        </p:nvSpPr>
        <p:spPr>
          <a:xfrm>
            <a:off x="815340" y="1645285"/>
            <a:ext cx="1599565" cy="442595"/>
          </a:xfrm>
          <a:prstGeom prst="rect">
            <a:avLst/>
          </a:prstGeom>
          <a:noFill/>
        </p:spPr>
        <p:txBody>
          <a:bodyPr wrap="square" lIns="0" tIns="0" rIns="0" bIns="0" rtlCol="0" anchor="t" anchorCtr="0">
            <a:spAutoFit/>
          </a:bodyPr>
          <a:lstStyle/>
          <a:p>
            <a:pPr defTabSz="1216660">
              <a:lnSpc>
                <a:spcPct val="120000"/>
              </a:lnSpc>
              <a:spcBef>
                <a:spcPct val="20000"/>
              </a:spcBef>
              <a:defRPr/>
            </a:pPr>
            <a:r>
              <a:rPr lang="en-US" altLang="zh-CN" sz="2400" b="1" dirty="0">
                <a:solidFill>
                  <a:schemeClr val="tx1"/>
                </a:solidFill>
                <a:latin typeface="+mn-ea"/>
                <a:sym typeface="Arial" panose="020B0604020202020204" pitchFamily="34" charset="0"/>
              </a:rPr>
              <a:t>LightGBM</a:t>
            </a:r>
          </a:p>
        </p:txBody>
      </p:sp>
      <p:sp>
        <p:nvSpPr>
          <p:cNvPr id="3" name="文本框 2"/>
          <p:cNvSpPr txBox="1"/>
          <p:nvPr/>
        </p:nvSpPr>
        <p:spPr>
          <a:xfrm>
            <a:off x="4504089" y="4989734"/>
            <a:ext cx="3592650" cy="584775"/>
          </a:xfrm>
          <a:prstGeom prst="rect">
            <a:avLst/>
          </a:prstGeom>
          <a:noFill/>
        </p:spPr>
        <p:txBody>
          <a:bodyPr wrap="none" rtlCol="0">
            <a:spAutoFit/>
          </a:bodyPr>
          <a:lstStyle/>
          <a:p>
            <a:pPr algn="l"/>
            <a:r>
              <a:rPr lang="en-US" altLang="zh-CN" sz="3200" dirty="0">
                <a:latin typeface="+mn-ea"/>
                <a:sym typeface="Arial" panose="020B0604020202020204" pitchFamily="34" charset="0"/>
              </a:rPr>
              <a:t>Accuracy: 87.32%</a:t>
            </a:r>
            <a:endParaRPr lang="zh-CN" altLang="en-US" sz="3200" dirty="0"/>
          </a:p>
        </p:txBody>
      </p:sp>
      <p:sp>
        <p:nvSpPr>
          <p:cNvPr id="6" name="文本框 5"/>
          <p:cNvSpPr txBox="1"/>
          <p:nvPr/>
        </p:nvSpPr>
        <p:spPr>
          <a:xfrm>
            <a:off x="1252227" y="2366706"/>
            <a:ext cx="8225155" cy="1815882"/>
          </a:xfrm>
          <a:prstGeom prst="rect">
            <a:avLst/>
          </a:prstGeom>
          <a:noFill/>
        </p:spPr>
        <p:txBody>
          <a:bodyPr wrap="square" rtlCol="0">
            <a:spAutoFit/>
          </a:bodyPr>
          <a:lstStyle/>
          <a:p>
            <a:pPr algn="l"/>
            <a:r>
              <a:rPr lang="en-US" altLang="zh-CN" sz="2800" dirty="0"/>
              <a:t>Based on </a:t>
            </a:r>
            <a:r>
              <a:rPr lang="en-US" altLang="zh-CN" sz="2800" dirty="0" err="1">
                <a:latin typeface="+mn-ea"/>
                <a:sym typeface="Arial" panose="020B0604020202020204" pitchFamily="34" charset="0"/>
              </a:rPr>
              <a:t>XGBoost</a:t>
            </a:r>
            <a:endParaRPr lang="en-US" altLang="zh-CN" sz="2800" dirty="0"/>
          </a:p>
          <a:p>
            <a:pPr algn="l"/>
            <a:r>
              <a:rPr lang="en-US" altLang="zh-CN" sz="2800" dirty="0"/>
              <a:t>Advantages</a:t>
            </a:r>
          </a:p>
          <a:p>
            <a:pPr marL="342900" indent="-342900" algn="l">
              <a:buFont typeface="Arial" panose="020B0604020202020204" pitchFamily="34" charset="0"/>
              <a:buChar char="•"/>
            </a:pPr>
            <a:r>
              <a:rPr lang="en-US" altLang="zh-CN" sz="2800" dirty="0"/>
              <a:t>Lower time complexity</a:t>
            </a:r>
          </a:p>
          <a:p>
            <a:pPr marL="342900" indent="-342900" algn="l">
              <a:buFont typeface="Arial" panose="020B0604020202020204" pitchFamily="34" charset="0"/>
              <a:buChar char="•"/>
            </a:pPr>
            <a:r>
              <a:rPr lang="en-US" altLang="zh-CN" sz="2800" dirty="0">
                <a:sym typeface="+mn-ea"/>
              </a:rPr>
              <a:t>Lower space complexity</a:t>
            </a:r>
            <a:endParaRPr lang="en-US" altLang="zh-CN" sz="2800" dirty="0"/>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9302130" cy="1198880"/>
          </a:xfrm>
          <a:prstGeom prst="rect">
            <a:avLst/>
          </a:prstGeom>
          <a:noFill/>
        </p:spPr>
        <p:txBody>
          <a:bodyPr wrap="square" rtlCol="0">
            <a:spAutoFit/>
          </a:bodyPr>
          <a:lstStyle/>
          <a:p>
            <a:r>
              <a:rPr lang="en-US" altLang="zh-CN" sz="4400" dirty="0">
                <a:latin typeface="+mn-ea"/>
              </a:rPr>
              <a:t>Yawn/No yawn fitting</a:t>
            </a:r>
          </a:p>
          <a:p>
            <a:r>
              <a:rPr lang="en-US" altLang="zh-CN" sz="2800" dirty="0">
                <a:latin typeface="+mn-ea"/>
              </a:rPr>
              <a:t>Bagging algorithms</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21" name="TextBox 13"/>
          <p:cNvSpPr txBox="1"/>
          <p:nvPr/>
        </p:nvSpPr>
        <p:spPr>
          <a:xfrm>
            <a:off x="815340" y="1645285"/>
            <a:ext cx="2451735" cy="442595"/>
          </a:xfrm>
          <a:prstGeom prst="rect">
            <a:avLst/>
          </a:prstGeom>
          <a:noFill/>
        </p:spPr>
        <p:txBody>
          <a:bodyPr wrap="square" lIns="0" tIns="0" rIns="0" bIns="0" rtlCol="0" anchor="t" anchorCtr="0">
            <a:spAutoFit/>
          </a:bodyPr>
          <a:lstStyle/>
          <a:p>
            <a:pPr defTabSz="1216660">
              <a:lnSpc>
                <a:spcPct val="120000"/>
              </a:lnSpc>
              <a:spcBef>
                <a:spcPct val="20000"/>
              </a:spcBef>
              <a:defRPr/>
            </a:pPr>
            <a:r>
              <a:rPr lang="en-US" altLang="zh-CN" sz="2400" b="1" dirty="0">
                <a:solidFill>
                  <a:schemeClr val="tx1"/>
                </a:solidFill>
                <a:latin typeface="+mn-ea"/>
                <a:sym typeface="Arial" panose="020B0604020202020204" pitchFamily="34" charset="0"/>
              </a:rPr>
              <a:t>RandomForest</a:t>
            </a:r>
          </a:p>
        </p:txBody>
      </p:sp>
      <p:sp>
        <p:nvSpPr>
          <p:cNvPr id="3" name="文本框 2"/>
          <p:cNvSpPr txBox="1"/>
          <p:nvPr/>
        </p:nvSpPr>
        <p:spPr>
          <a:xfrm>
            <a:off x="4438966" y="5177175"/>
            <a:ext cx="3592650" cy="584775"/>
          </a:xfrm>
          <a:prstGeom prst="rect">
            <a:avLst/>
          </a:prstGeom>
          <a:noFill/>
        </p:spPr>
        <p:txBody>
          <a:bodyPr wrap="none" rtlCol="0">
            <a:spAutoFit/>
          </a:bodyPr>
          <a:lstStyle/>
          <a:p>
            <a:pPr algn="l"/>
            <a:r>
              <a:rPr lang="en-US" altLang="zh-CN" sz="3200" dirty="0">
                <a:latin typeface="+mn-ea"/>
                <a:sym typeface="Arial" panose="020B0604020202020204" pitchFamily="34" charset="0"/>
              </a:rPr>
              <a:t>Accuracy: 85.92%</a:t>
            </a:r>
            <a:endParaRPr lang="zh-CN" altLang="en-US" sz="3200" dirty="0">
              <a:latin typeface="+mn-ea"/>
            </a:endParaRPr>
          </a:p>
        </p:txBody>
      </p:sp>
      <p:sp>
        <p:nvSpPr>
          <p:cNvPr id="6" name="文本框 5"/>
          <p:cNvSpPr txBox="1"/>
          <p:nvPr/>
        </p:nvSpPr>
        <p:spPr>
          <a:xfrm>
            <a:off x="1347470" y="2416810"/>
            <a:ext cx="9775642" cy="2431435"/>
          </a:xfrm>
          <a:prstGeom prst="rect">
            <a:avLst/>
          </a:prstGeom>
          <a:noFill/>
        </p:spPr>
        <p:txBody>
          <a:bodyPr wrap="square" rtlCol="0">
            <a:spAutoFit/>
          </a:bodyPr>
          <a:lstStyle/>
          <a:p>
            <a:pPr algn="l"/>
            <a:r>
              <a:rPr lang="en-US" altLang="zh-CN" sz="2800" dirty="0"/>
              <a:t>Bootstrap Aggregating algorithm: Strong classifier algorithm</a:t>
            </a:r>
          </a:p>
          <a:p>
            <a:pPr algn="l"/>
            <a:r>
              <a:rPr lang="en-US" altLang="zh-CN" sz="2800" dirty="0"/>
              <a:t>Advantages</a:t>
            </a:r>
          </a:p>
          <a:p>
            <a:pPr marL="342900" indent="-342900" algn="l">
              <a:buFont typeface="Arial" panose="020B0604020202020204" pitchFamily="34" charset="0"/>
              <a:buChar char="•"/>
            </a:pPr>
            <a:r>
              <a:rPr lang="en-US" altLang="zh-CN" sz="2400" dirty="0"/>
              <a:t>Good performance</a:t>
            </a:r>
          </a:p>
          <a:p>
            <a:pPr marL="342900" indent="-342900" algn="l">
              <a:buFont typeface="Arial" panose="020B0604020202020204" pitchFamily="34" charset="0"/>
              <a:buChar char="•"/>
            </a:pPr>
            <a:r>
              <a:rPr lang="en-US" altLang="zh-CN" sz="2400" dirty="0">
                <a:sym typeface="+mn-ea"/>
              </a:rPr>
              <a:t>Can handle high-dimensional data</a:t>
            </a:r>
          </a:p>
          <a:p>
            <a:pPr marL="342900" indent="-342900" algn="l">
              <a:buFont typeface="Arial" panose="020B0604020202020204" pitchFamily="34" charset="0"/>
              <a:buChar char="•"/>
            </a:pPr>
            <a:r>
              <a:rPr lang="en-US" altLang="zh-CN" sz="2400" dirty="0">
                <a:sym typeface="+mn-ea"/>
              </a:rPr>
              <a:t>Fast training speed</a:t>
            </a:r>
          </a:p>
          <a:p>
            <a:pPr marL="342900" indent="-342900" algn="l">
              <a:buFont typeface="Arial" panose="020B0604020202020204" pitchFamily="34" charset="0"/>
              <a:buChar char="•"/>
            </a:pPr>
            <a:r>
              <a:rPr lang="en-US" altLang="zh-CN" sz="2400" dirty="0">
                <a:sym typeface="+mn-ea"/>
              </a:rPr>
              <a:t>Resistant to overfitting</a:t>
            </a: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9302130" cy="1198880"/>
          </a:xfrm>
          <a:prstGeom prst="rect">
            <a:avLst/>
          </a:prstGeom>
          <a:noFill/>
        </p:spPr>
        <p:txBody>
          <a:bodyPr wrap="square" rtlCol="0">
            <a:spAutoFit/>
          </a:bodyPr>
          <a:lstStyle/>
          <a:p>
            <a:r>
              <a:rPr lang="en-US" altLang="zh-CN" sz="4400" dirty="0">
                <a:latin typeface="+mn-ea"/>
              </a:rPr>
              <a:t>Yawn/No yawn fitting</a:t>
            </a:r>
          </a:p>
          <a:p>
            <a:r>
              <a:rPr lang="en-US" altLang="zh-CN" sz="2800" dirty="0">
                <a:latin typeface="+mn-ea"/>
              </a:rPr>
              <a:t>Ensemble learning</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21" name="TextBox 13"/>
          <p:cNvSpPr txBox="1"/>
          <p:nvPr/>
        </p:nvSpPr>
        <p:spPr>
          <a:xfrm>
            <a:off x="815340" y="1645285"/>
            <a:ext cx="6762115" cy="959485"/>
          </a:xfrm>
          <a:prstGeom prst="rect">
            <a:avLst/>
          </a:prstGeom>
          <a:noFill/>
        </p:spPr>
        <p:txBody>
          <a:bodyPr wrap="square" lIns="0" tIns="0" rIns="0" bIns="0" rtlCol="0" anchor="t" anchorCtr="0">
            <a:spAutoFit/>
          </a:bodyPr>
          <a:lstStyle/>
          <a:p>
            <a:pPr defTabSz="1216660">
              <a:lnSpc>
                <a:spcPct val="120000"/>
              </a:lnSpc>
              <a:spcBef>
                <a:spcPct val="20000"/>
              </a:spcBef>
              <a:defRPr/>
            </a:pPr>
            <a:r>
              <a:rPr lang="en-US" altLang="zh-CN" sz="2400" b="1" dirty="0">
                <a:latin typeface="+mn-ea"/>
                <a:sym typeface="+mn-ea"/>
              </a:rPr>
              <a:t>Ensemble learning:</a:t>
            </a:r>
          </a:p>
          <a:p>
            <a:pPr defTabSz="1216660">
              <a:lnSpc>
                <a:spcPct val="120000"/>
              </a:lnSpc>
              <a:spcBef>
                <a:spcPct val="20000"/>
              </a:spcBef>
              <a:defRPr/>
            </a:pPr>
            <a:r>
              <a:rPr lang="en-US" altLang="zh-CN" sz="2400" dirty="0">
                <a:solidFill>
                  <a:schemeClr val="tx1"/>
                </a:solidFill>
                <a:latin typeface="+mn-ea"/>
                <a:sym typeface="+mn-ea"/>
              </a:rPr>
              <a:t>XGBoost, LightGBM, RandomForest</a:t>
            </a:r>
          </a:p>
        </p:txBody>
      </p:sp>
      <p:sp>
        <p:nvSpPr>
          <p:cNvPr id="3" name="文本框 2"/>
          <p:cNvSpPr txBox="1"/>
          <p:nvPr/>
        </p:nvSpPr>
        <p:spPr>
          <a:xfrm>
            <a:off x="4299675" y="4920327"/>
            <a:ext cx="3592650" cy="584775"/>
          </a:xfrm>
          <a:prstGeom prst="rect">
            <a:avLst/>
          </a:prstGeom>
          <a:noFill/>
        </p:spPr>
        <p:txBody>
          <a:bodyPr wrap="none" rtlCol="0">
            <a:spAutoFit/>
          </a:bodyPr>
          <a:lstStyle/>
          <a:p>
            <a:pPr algn="l"/>
            <a:r>
              <a:rPr lang="en-US" altLang="zh-CN" sz="3200" dirty="0">
                <a:latin typeface="+mn-ea"/>
                <a:sym typeface="Arial" panose="020B0604020202020204" pitchFamily="34" charset="0"/>
              </a:rPr>
              <a:t>Accuracy: 88.03%</a:t>
            </a:r>
            <a:endParaRPr lang="zh-CN" altLang="en-US" sz="3200" dirty="0">
              <a:latin typeface="+mn-ea"/>
            </a:endParaRPr>
          </a:p>
        </p:txBody>
      </p:sp>
      <p:sp>
        <p:nvSpPr>
          <p:cNvPr id="6" name="文本框 5"/>
          <p:cNvSpPr txBox="1"/>
          <p:nvPr/>
        </p:nvSpPr>
        <p:spPr>
          <a:xfrm>
            <a:off x="713740" y="2903855"/>
            <a:ext cx="8225155" cy="829945"/>
          </a:xfrm>
          <a:prstGeom prst="rect">
            <a:avLst/>
          </a:prstGeom>
          <a:noFill/>
        </p:spPr>
        <p:txBody>
          <a:bodyPr wrap="square" rtlCol="0">
            <a:spAutoFit/>
          </a:bodyPr>
          <a:lstStyle/>
          <a:p>
            <a:pPr algn="l"/>
            <a:r>
              <a:rPr lang="en-US" altLang="zh-CN" sz="2400">
                <a:sym typeface="+mn-ea"/>
              </a:rPr>
              <a:t>Learning weight: </a:t>
            </a:r>
          </a:p>
          <a:p>
            <a:pPr algn="l"/>
            <a:r>
              <a:rPr lang="en-US" altLang="zh-CN" sz="2400">
                <a:sym typeface="+mn-ea"/>
              </a:rPr>
              <a:t>XGBoost : LightGBM : RandomForest = 2:3:3</a:t>
            </a:r>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8993786" cy="769441"/>
          </a:xfrm>
          <a:prstGeom prst="rect">
            <a:avLst/>
          </a:prstGeom>
          <a:noFill/>
        </p:spPr>
        <p:txBody>
          <a:bodyPr wrap="square" rtlCol="0">
            <a:spAutoFit/>
          </a:bodyPr>
          <a:lstStyle/>
          <a:p>
            <a:r>
              <a:rPr lang="en-US" altLang="zh-CN" sz="4400" dirty="0">
                <a:latin typeface="+mn-ea"/>
              </a:rPr>
              <a:t>Combining two models</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11" name="文本框 10"/>
          <p:cNvSpPr txBox="1"/>
          <p:nvPr/>
        </p:nvSpPr>
        <p:spPr>
          <a:xfrm>
            <a:off x="713740" y="1237615"/>
            <a:ext cx="8200258" cy="830997"/>
          </a:xfrm>
          <a:prstGeom prst="rect">
            <a:avLst/>
          </a:prstGeom>
          <a:noFill/>
        </p:spPr>
        <p:txBody>
          <a:bodyPr wrap="none" rtlCol="0">
            <a:spAutoFit/>
          </a:bodyPr>
          <a:lstStyle/>
          <a:p>
            <a:pPr algn="l"/>
            <a:r>
              <a:rPr lang="en-US" altLang="zh-CN" sz="2800" b="1" dirty="0">
                <a:latin typeface="+mn-ea"/>
              </a:rPr>
              <a:t>The role of the models</a:t>
            </a:r>
          </a:p>
          <a:p>
            <a:pPr algn="l"/>
            <a:r>
              <a:rPr lang="en-US" altLang="en-GB" sz="2000" dirty="0">
                <a:solidFill>
                  <a:srgbClr val="0D0D0D"/>
                </a:solidFill>
                <a:latin typeface="+mn-ea"/>
                <a:sym typeface="+mn-ea"/>
              </a:rPr>
              <a:t>Determine whether the driver is fatigued in 5 consecutive frames.</a:t>
            </a:r>
            <a:endParaRPr lang="en-US" altLang="en-GB" sz="2000" b="1" dirty="0">
              <a:solidFill>
                <a:srgbClr val="0D0D0D"/>
              </a:solidFill>
              <a:latin typeface="+mn-ea"/>
              <a:sym typeface="+mn-ea"/>
            </a:endParaRPr>
          </a:p>
        </p:txBody>
      </p:sp>
      <p:sp>
        <p:nvSpPr>
          <p:cNvPr id="12" name="文本框 11"/>
          <p:cNvSpPr txBox="1"/>
          <p:nvPr/>
        </p:nvSpPr>
        <p:spPr>
          <a:xfrm>
            <a:off x="713740" y="2238866"/>
            <a:ext cx="1814920" cy="523220"/>
          </a:xfrm>
          <a:prstGeom prst="rect">
            <a:avLst/>
          </a:prstGeom>
          <a:noFill/>
        </p:spPr>
        <p:txBody>
          <a:bodyPr wrap="none" rtlCol="0">
            <a:spAutoFit/>
          </a:bodyPr>
          <a:lstStyle/>
          <a:p>
            <a:r>
              <a:rPr lang="en-US" altLang="zh-CN" sz="2800" b="1" dirty="0">
                <a:latin typeface="+mn-ea"/>
              </a:rPr>
              <a:t>Example:</a:t>
            </a:r>
          </a:p>
        </p:txBody>
      </p:sp>
      <p:grpSp>
        <p:nvGrpSpPr>
          <p:cNvPr id="18" name="组合 17">
            <a:extLst>
              <a:ext uri="{FF2B5EF4-FFF2-40B4-BE49-F238E27FC236}">
                <a16:creationId xmlns:a16="http://schemas.microsoft.com/office/drawing/2014/main" id="{ECE59CB6-A78C-5AFC-ACF3-AD12645FA690}"/>
              </a:ext>
            </a:extLst>
          </p:cNvPr>
          <p:cNvGrpSpPr/>
          <p:nvPr/>
        </p:nvGrpSpPr>
        <p:grpSpPr>
          <a:xfrm>
            <a:off x="1369128" y="5605155"/>
            <a:ext cx="1985955" cy="596530"/>
            <a:chOff x="7704510" y="5157999"/>
            <a:chExt cx="2777286" cy="762718"/>
          </a:xfrm>
        </p:grpSpPr>
        <p:sp>
          <p:nvSpPr>
            <p:cNvPr id="19" name="文本框 18">
              <a:extLst>
                <a:ext uri="{FF2B5EF4-FFF2-40B4-BE49-F238E27FC236}">
                  <a16:creationId xmlns:a16="http://schemas.microsoft.com/office/drawing/2014/main" id="{3665551E-160D-95CA-4E78-3FCBFEC3CC3D}"/>
                </a:ext>
              </a:extLst>
            </p:cNvPr>
            <p:cNvSpPr txBox="1"/>
            <p:nvPr/>
          </p:nvSpPr>
          <p:spPr>
            <a:xfrm>
              <a:off x="8325266" y="5251734"/>
              <a:ext cx="1535772" cy="668983"/>
            </a:xfrm>
            <a:prstGeom prst="rect">
              <a:avLst/>
            </a:prstGeom>
            <a:noFill/>
          </p:spPr>
          <p:txBody>
            <a:bodyPr wrap="square" rtlCol="0">
              <a:spAutoFit/>
            </a:bodyPr>
            <a:lstStyle/>
            <a:p>
              <a:pPr algn="l"/>
              <a:r>
                <a:rPr lang="en-US" sz="2800" dirty="0">
                  <a:latin typeface="+mn-ea"/>
                </a:rPr>
                <a:t>Input</a:t>
              </a:r>
            </a:p>
          </p:txBody>
        </p:sp>
        <p:sp>
          <p:nvSpPr>
            <p:cNvPr id="20" name="Round Same Side Corner Rectangle 154">
              <a:extLst>
                <a:ext uri="{FF2B5EF4-FFF2-40B4-BE49-F238E27FC236}">
                  <a16:creationId xmlns:a16="http://schemas.microsoft.com/office/drawing/2014/main" id="{4EEA2D4E-C41A-F3B7-A82E-3B417DFA4EA3}"/>
                </a:ext>
              </a:extLst>
            </p:cNvPr>
            <p:cNvSpPr/>
            <p:nvPr/>
          </p:nvSpPr>
          <p:spPr>
            <a:xfrm>
              <a:off x="7704510" y="5157999"/>
              <a:ext cx="2777286"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latin typeface="+mn-ea"/>
              </a:endParaRPr>
            </a:p>
          </p:txBody>
        </p:sp>
      </p:grpSp>
      <p:sp>
        <p:nvSpPr>
          <p:cNvPr id="21" name="Rounded Rectangle 23">
            <a:extLst>
              <a:ext uri="{FF2B5EF4-FFF2-40B4-BE49-F238E27FC236}">
                <a16:creationId xmlns:a16="http://schemas.microsoft.com/office/drawing/2014/main" id="{9EED1B66-CB88-4540-ED40-C079EB97B9AE}"/>
              </a:ext>
            </a:extLst>
          </p:cNvPr>
          <p:cNvSpPr/>
          <p:nvPr/>
        </p:nvSpPr>
        <p:spPr>
          <a:xfrm>
            <a:off x="8653303" y="3642384"/>
            <a:ext cx="3019647" cy="1246047"/>
          </a:xfrm>
          <a:prstGeom prst="roundRect">
            <a:avLst/>
          </a:prstGeom>
          <a:noFill/>
          <a:ln>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en-US" altLang="zh-CN" sz="2400" dirty="0">
                <a:solidFill>
                  <a:schemeClr val="tx1"/>
                </a:solidFill>
                <a:latin typeface="+mn-ea"/>
                <a:cs typeface="+mn-ea"/>
                <a:sym typeface="+mn-lt"/>
              </a:rPr>
              <a:t>Output:</a:t>
            </a:r>
          </a:p>
          <a:p>
            <a:pPr algn="ctr" rtl="1"/>
            <a:r>
              <a:rPr lang="en-US" altLang="zh-CN" sz="2400" dirty="0">
                <a:solidFill>
                  <a:schemeClr val="tx1"/>
                </a:solidFill>
                <a:latin typeface="+mn-ea"/>
                <a:cs typeface="+mn-ea"/>
                <a:sym typeface="+mn-lt"/>
              </a:rPr>
              <a:t>The driver is drowsing!</a:t>
            </a:r>
          </a:p>
        </p:txBody>
      </p:sp>
      <p:sp>
        <p:nvSpPr>
          <p:cNvPr id="16" name="Freeform 7">
            <a:extLst>
              <a:ext uri="{FF2B5EF4-FFF2-40B4-BE49-F238E27FC236}">
                <a16:creationId xmlns:a16="http://schemas.microsoft.com/office/drawing/2014/main" id="{2C37A45D-828E-2D8B-52E7-2DB960E11CAF}"/>
              </a:ext>
            </a:extLst>
          </p:cNvPr>
          <p:cNvSpPr/>
          <p:nvPr/>
        </p:nvSpPr>
        <p:spPr>
          <a:xfrm>
            <a:off x="4551072" y="3948766"/>
            <a:ext cx="3908556" cy="633285"/>
          </a:xfrm>
          <a:custGeom>
            <a:avLst/>
            <a:gdLst>
              <a:gd name="connsiteX0" fmla="*/ 0 w 2596355"/>
              <a:gd name="connsiteY0" fmla="*/ 0 h 532518"/>
              <a:gd name="connsiteX1" fmla="*/ 2330096 w 2596355"/>
              <a:gd name="connsiteY1" fmla="*/ 0 h 532518"/>
              <a:gd name="connsiteX2" fmla="*/ 2596355 w 2596355"/>
              <a:gd name="connsiteY2" fmla="*/ 266259 h 532518"/>
              <a:gd name="connsiteX3" fmla="*/ 2330096 w 2596355"/>
              <a:gd name="connsiteY3" fmla="*/ 532518 h 532518"/>
              <a:gd name="connsiteX4" fmla="*/ 0 w 2596355"/>
              <a:gd name="connsiteY4" fmla="*/ 532518 h 532518"/>
              <a:gd name="connsiteX5" fmla="*/ 266259 w 2596355"/>
              <a:gd name="connsiteY5" fmla="*/ 266259 h 532518"/>
              <a:gd name="connsiteX6" fmla="*/ 0 w 2596355"/>
              <a:gd name="connsiteY6" fmla="*/ 0 h 53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55" h="532518">
                <a:moveTo>
                  <a:pt x="0" y="0"/>
                </a:moveTo>
                <a:lnTo>
                  <a:pt x="2330096" y="0"/>
                </a:lnTo>
                <a:lnTo>
                  <a:pt x="2596355" y="266259"/>
                </a:lnTo>
                <a:lnTo>
                  <a:pt x="2330096" y="532518"/>
                </a:lnTo>
                <a:lnTo>
                  <a:pt x="0" y="532518"/>
                </a:lnTo>
                <a:lnTo>
                  <a:pt x="266259" y="266259"/>
                </a:lnTo>
                <a:lnTo>
                  <a:pt x="0" y="0"/>
                </a:lnTo>
                <a:close/>
              </a:path>
            </a:pathLst>
          </a:custGeom>
          <a:solidFill>
            <a:srgbClr val="60606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ko-KR" sz="2400" dirty="0">
                <a:solidFill>
                  <a:schemeClr val="bg1"/>
                </a:solidFill>
                <a:latin typeface="+mn-ea"/>
              </a:rPr>
              <a:t>Tested by two models</a:t>
            </a:r>
          </a:p>
        </p:txBody>
      </p:sp>
      <p:pic>
        <p:nvPicPr>
          <p:cNvPr id="3" name="图片 2">
            <a:extLst>
              <a:ext uri="{FF2B5EF4-FFF2-40B4-BE49-F238E27FC236}">
                <a16:creationId xmlns:a16="http://schemas.microsoft.com/office/drawing/2014/main" id="{3A23389A-312D-B777-A319-1BBA852D67D8}"/>
              </a:ext>
            </a:extLst>
          </p:cNvPr>
          <p:cNvPicPr>
            <a:picLocks noChangeAspect="1"/>
          </p:cNvPicPr>
          <p:nvPr/>
        </p:nvPicPr>
        <p:blipFill>
          <a:blip r:embed="rId3"/>
          <a:stretch>
            <a:fillRect/>
          </a:stretch>
        </p:blipFill>
        <p:spPr>
          <a:xfrm>
            <a:off x="173140" y="2782158"/>
            <a:ext cx="4377932" cy="2614908"/>
          </a:xfrm>
          <a:prstGeom prst="rect">
            <a:avLst/>
          </a:prstGeom>
        </p:spPr>
      </p:pic>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9653003" cy="1200329"/>
          </a:xfrm>
          <a:prstGeom prst="rect">
            <a:avLst/>
          </a:prstGeom>
          <a:noFill/>
        </p:spPr>
        <p:txBody>
          <a:bodyPr wrap="square" rtlCol="0">
            <a:spAutoFit/>
          </a:bodyPr>
          <a:lstStyle/>
          <a:p>
            <a:r>
              <a:rPr lang="en-US" altLang="zh-CN" sz="4400" dirty="0">
                <a:latin typeface="+mn-ea"/>
              </a:rPr>
              <a:t>Combining two models</a:t>
            </a:r>
          </a:p>
          <a:p>
            <a:r>
              <a:rPr lang="en-US" altLang="zh-CN" sz="2800" dirty="0">
                <a:latin typeface="+mn-ea"/>
              </a:rPr>
              <a:t>Yawn prediction</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mn-ea"/>
              </a:endParaRPr>
            </a:p>
          </p:txBody>
        </p:sp>
      </p:grpSp>
      <p:sp>
        <p:nvSpPr>
          <p:cNvPr id="9" name="文本框 8"/>
          <p:cNvSpPr txBox="1"/>
          <p:nvPr/>
        </p:nvSpPr>
        <p:spPr>
          <a:xfrm>
            <a:off x="3066991" y="5897739"/>
            <a:ext cx="4695966" cy="461665"/>
          </a:xfrm>
          <a:prstGeom prst="rect">
            <a:avLst/>
          </a:prstGeom>
          <a:noFill/>
        </p:spPr>
        <p:txBody>
          <a:bodyPr wrap="none" rtlCol="0">
            <a:spAutoFit/>
          </a:bodyPr>
          <a:lstStyle/>
          <a:p>
            <a:r>
              <a:rPr lang="en-US" altLang="zh-CN" sz="2400" dirty="0">
                <a:latin typeface="+mn-ea"/>
              </a:rPr>
              <a:t>Model prediction: yawn = True</a:t>
            </a:r>
          </a:p>
        </p:txBody>
      </p:sp>
      <p:grpSp>
        <p:nvGrpSpPr>
          <p:cNvPr id="11" name="组合 10">
            <a:extLst>
              <a:ext uri="{FF2B5EF4-FFF2-40B4-BE49-F238E27FC236}">
                <a16:creationId xmlns:a16="http://schemas.microsoft.com/office/drawing/2014/main" id="{0C0F26A6-F04A-3E03-9156-8148D7B3D070}"/>
              </a:ext>
            </a:extLst>
          </p:cNvPr>
          <p:cNvGrpSpPr/>
          <p:nvPr/>
        </p:nvGrpSpPr>
        <p:grpSpPr>
          <a:xfrm>
            <a:off x="1183169" y="4988673"/>
            <a:ext cx="1985955" cy="596530"/>
            <a:chOff x="7704510" y="5157999"/>
            <a:chExt cx="2777286" cy="762718"/>
          </a:xfrm>
        </p:grpSpPr>
        <p:sp>
          <p:nvSpPr>
            <p:cNvPr id="12" name="文本框 11">
              <a:extLst>
                <a:ext uri="{FF2B5EF4-FFF2-40B4-BE49-F238E27FC236}">
                  <a16:creationId xmlns:a16="http://schemas.microsoft.com/office/drawing/2014/main" id="{63EDAEBB-ACFF-9DE2-7D2A-664DA72110CC}"/>
                </a:ext>
              </a:extLst>
            </p:cNvPr>
            <p:cNvSpPr txBox="1"/>
            <p:nvPr/>
          </p:nvSpPr>
          <p:spPr>
            <a:xfrm>
              <a:off x="8325266" y="5251734"/>
              <a:ext cx="1535772" cy="668983"/>
            </a:xfrm>
            <a:prstGeom prst="rect">
              <a:avLst/>
            </a:prstGeom>
            <a:noFill/>
          </p:spPr>
          <p:txBody>
            <a:bodyPr wrap="square" rtlCol="0">
              <a:spAutoFit/>
            </a:bodyPr>
            <a:lstStyle/>
            <a:p>
              <a:pPr algn="l"/>
              <a:r>
                <a:rPr lang="en-US" sz="2800" dirty="0">
                  <a:latin typeface="+mn-ea"/>
                </a:rPr>
                <a:t>Input</a:t>
              </a:r>
            </a:p>
          </p:txBody>
        </p:sp>
        <p:sp>
          <p:nvSpPr>
            <p:cNvPr id="13" name="Round Same Side Corner Rectangle 154">
              <a:extLst>
                <a:ext uri="{FF2B5EF4-FFF2-40B4-BE49-F238E27FC236}">
                  <a16:creationId xmlns:a16="http://schemas.microsoft.com/office/drawing/2014/main" id="{2EFEBBCA-9E28-C157-D495-6C4F01E52502}"/>
                </a:ext>
              </a:extLst>
            </p:cNvPr>
            <p:cNvSpPr/>
            <p:nvPr/>
          </p:nvSpPr>
          <p:spPr>
            <a:xfrm>
              <a:off x="7704510" y="5157999"/>
              <a:ext cx="2777286"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latin typeface="+mn-ea"/>
              </a:endParaRPr>
            </a:p>
          </p:txBody>
        </p:sp>
      </p:grpSp>
      <p:sp>
        <p:nvSpPr>
          <p:cNvPr id="15" name="文本框 14">
            <a:extLst>
              <a:ext uri="{FF2B5EF4-FFF2-40B4-BE49-F238E27FC236}">
                <a16:creationId xmlns:a16="http://schemas.microsoft.com/office/drawing/2014/main" id="{6A4F6943-9F65-25F7-0B9A-363375AE9119}"/>
              </a:ext>
            </a:extLst>
          </p:cNvPr>
          <p:cNvSpPr txBox="1"/>
          <p:nvPr/>
        </p:nvSpPr>
        <p:spPr>
          <a:xfrm>
            <a:off x="396501" y="1744572"/>
            <a:ext cx="1814920" cy="523220"/>
          </a:xfrm>
          <a:prstGeom prst="rect">
            <a:avLst/>
          </a:prstGeom>
          <a:noFill/>
        </p:spPr>
        <p:txBody>
          <a:bodyPr wrap="none" rtlCol="0">
            <a:spAutoFit/>
          </a:bodyPr>
          <a:lstStyle/>
          <a:p>
            <a:r>
              <a:rPr lang="en-US" altLang="zh-CN" sz="2800" b="1" dirty="0">
                <a:latin typeface="+mn-ea"/>
              </a:rPr>
              <a:t>Example:</a:t>
            </a:r>
          </a:p>
        </p:txBody>
      </p:sp>
      <p:sp>
        <p:nvSpPr>
          <p:cNvPr id="20" name="Freeform 7">
            <a:extLst>
              <a:ext uri="{FF2B5EF4-FFF2-40B4-BE49-F238E27FC236}">
                <a16:creationId xmlns:a16="http://schemas.microsoft.com/office/drawing/2014/main" id="{D2D2E768-E934-4A18-3EFF-D1E9DAB268E0}"/>
              </a:ext>
            </a:extLst>
          </p:cNvPr>
          <p:cNvSpPr/>
          <p:nvPr/>
        </p:nvSpPr>
        <p:spPr>
          <a:xfrm>
            <a:off x="3554144" y="5172741"/>
            <a:ext cx="3224350" cy="633285"/>
          </a:xfrm>
          <a:custGeom>
            <a:avLst/>
            <a:gdLst>
              <a:gd name="connsiteX0" fmla="*/ 0 w 2596355"/>
              <a:gd name="connsiteY0" fmla="*/ 0 h 532518"/>
              <a:gd name="connsiteX1" fmla="*/ 2330096 w 2596355"/>
              <a:gd name="connsiteY1" fmla="*/ 0 h 532518"/>
              <a:gd name="connsiteX2" fmla="*/ 2596355 w 2596355"/>
              <a:gd name="connsiteY2" fmla="*/ 266259 h 532518"/>
              <a:gd name="connsiteX3" fmla="*/ 2330096 w 2596355"/>
              <a:gd name="connsiteY3" fmla="*/ 532518 h 532518"/>
              <a:gd name="connsiteX4" fmla="*/ 0 w 2596355"/>
              <a:gd name="connsiteY4" fmla="*/ 532518 h 532518"/>
              <a:gd name="connsiteX5" fmla="*/ 266259 w 2596355"/>
              <a:gd name="connsiteY5" fmla="*/ 266259 h 532518"/>
              <a:gd name="connsiteX6" fmla="*/ 0 w 2596355"/>
              <a:gd name="connsiteY6" fmla="*/ 0 h 53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55" h="532518">
                <a:moveTo>
                  <a:pt x="0" y="0"/>
                </a:moveTo>
                <a:lnTo>
                  <a:pt x="2330096" y="0"/>
                </a:lnTo>
                <a:lnTo>
                  <a:pt x="2596355" y="266259"/>
                </a:lnTo>
                <a:lnTo>
                  <a:pt x="2330096" y="532518"/>
                </a:lnTo>
                <a:lnTo>
                  <a:pt x="0" y="532518"/>
                </a:lnTo>
                <a:lnTo>
                  <a:pt x="266259" y="266259"/>
                </a:lnTo>
                <a:lnTo>
                  <a:pt x="0" y="0"/>
                </a:lnTo>
                <a:close/>
              </a:path>
            </a:pathLst>
          </a:custGeom>
          <a:solidFill>
            <a:srgbClr val="60606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ko-KR" sz="2400" dirty="0">
                <a:solidFill>
                  <a:schemeClr val="bg1"/>
                </a:solidFill>
                <a:latin typeface="+mn-ea"/>
              </a:rPr>
              <a:t>Face Recognition</a:t>
            </a:r>
          </a:p>
        </p:txBody>
      </p:sp>
      <p:grpSp>
        <p:nvGrpSpPr>
          <p:cNvPr id="21" name="组合 20">
            <a:extLst>
              <a:ext uri="{FF2B5EF4-FFF2-40B4-BE49-F238E27FC236}">
                <a16:creationId xmlns:a16="http://schemas.microsoft.com/office/drawing/2014/main" id="{F4EF841B-6E17-76D1-E86D-F51303333394}"/>
              </a:ext>
            </a:extLst>
          </p:cNvPr>
          <p:cNvGrpSpPr/>
          <p:nvPr/>
        </p:nvGrpSpPr>
        <p:grpSpPr>
          <a:xfrm>
            <a:off x="7381143" y="5172741"/>
            <a:ext cx="2811159" cy="1027418"/>
            <a:chOff x="7704510" y="5157999"/>
            <a:chExt cx="2777286" cy="1313648"/>
          </a:xfrm>
        </p:grpSpPr>
        <p:sp>
          <p:nvSpPr>
            <p:cNvPr id="22" name="文本框 21">
              <a:extLst>
                <a:ext uri="{FF2B5EF4-FFF2-40B4-BE49-F238E27FC236}">
                  <a16:creationId xmlns:a16="http://schemas.microsoft.com/office/drawing/2014/main" id="{1F59C7FA-0E5B-042C-2A85-028C36379C6D}"/>
                </a:ext>
              </a:extLst>
            </p:cNvPr>
            <p:cNvSpPr txBox="1"/>
            <p:nvPr/>
          </p:nvSpPr>
          <p:spPr>
            <a:xfrm>
              <a:off x="8325266" y="5251734"/>
              <a:ext cx="1535772" cy="1219913"/>
            </a:xfrm>
            <a:prstGeom prst="rect">
              <a:avLst/>
            </a:prstGeom>
            <a:noFill/>
          </p:spPr>
          <p:txBody>
            <a:bodyPr wrap="square" rtlCol="0">
              <a:spAutoFit/>
            </a:bodyPr>
            <a:lstStyle/>
            <a:p>
              <a:pPr algn="l"/>
              <a:r>
                <a:rPr lang="en-US" sz="2800" dirty="0">
                  <a:latin typeface="+mn-ea"/>
                </a:rPr>
                <a:t>Output</a:t>
              </a:r>
            </a:p>
          </p:txBody>
        </p:sp>
        <p:sp>
          <p:nvSpPr>
            <p:cNvPr id="23" name="Round Same Side Corner Rectangle 154">
              <a:extLst>
                <a:ext uri="{FF2B5EF4-FFF2-40B4-BE49-F238E27FC236}">
                  <a16:creationId xmlns:a16="http://schemas.microsoft.com/office/drawing/2014/main" id="{86BDC535-01DD-798C-D2CA-A202CDBDA819}"/>
                </a:ext>
              </a:extLst>
            </p:cNvPr>
            <p:cNvSpPr/>
            <p:nvPr/>
          </p:nvSpPr>
          <p:spPr>
            <a:xfrm>
              <a:off x="7704510" y="5157999"/>
              <a:ext cx="2777286"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latin typeface="+mn-ea"/>
              </a:endParaRPr>
            </a:p>
          </p:txBody>
        </p:sp>
      </p:grpSp>
      <p:pic>
        <p:nvPicPr>
          <p:cNvPr id="3" name="图片 2">
            <a:extLst>
              <a:ext uri="{FF2B5EF4-FFF2-40B4-BE49-F238E27FC236}">
                <a16:creationId xmlns:a16="http://schemas.microsoft.com/office/drawing/2014/main" id="{58EF6A66-F57E-A92F-A10B-009BDCEC927B}"/>
              </a:ext>
            </a:extLst>
          </p:cNvPr>
          <p:cNvPicPr>
            <a:picLocks noChangeAspect="1"/>
          </p:cNvPicPr>
          <p:nvPr/>
        </p:nvPicPr>
        <p:blipFill>
          <a:blip r:embed="rId3"/>
          <a:stretch>
            <a:fillRect/>
          </a:stretch>
        </p:blipFill>
        <p:spPr>
          <a:xfrm>
            <a:off x="323018" y="2327405"/>
            <a:ext cx="4377307" cy="2615411"/>
          </a:xfrm>
          <a:prstGeom prst="rect">
            <a:avLst/>
          </a:prstGeom>
        </p:spPr>
      </p:pic>
      <p:pic>
        <p:nvPicPr>
          <p:cNvPr id="19" name="图片 18">
            <a:extLst>
              <a:ext uri="{FF2B5EF4-FFF2-40B4-BE49-F238E27FC236}">
                <a16:creationId xmlns:a16="http://schemas.microsoft.com/office/drawing/2014/main" id="{22151D78-5A3D-0872-CFCF-2E39FDDB70CC}"/>
              </a:ext>
            </a:extLst>
          </p:cNvPr>
          <p:cNvPicPr/>
          <p:nvPr/>
        </p:nvPicPr>
        <p:blipFill>
          <a:blip r:embed="rId4"/>
          <a:stretch>
            <a:fillRect/>
          </a:stretch>
        </p:blipFill>
        <p:spPr>
          <a:xfrm>
            <a:off x="6096000" y="2216747"/>
            <a:ext cx="5162325" cy="2923302"/>
          </a:xfrm>
          <a:prstGeom prst="rect">
            <a:avLst/>
          </a:prstGeom>
          <a:noFill/>
          <a:ln w="9525">
            <a:noFill/>
          </a:ln>
        </p:spPr>
      </p:pic>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11811413" cy="1200329"/>
          </a:xfrm>
          <a:prstGeom prst="rect">
            <a:avLst/>
          </a:prstGeom>
          <a:noFill/>
        </p:spPr>
        <p:txBody>
          <a:bodyPr wrap="square" rtlCol="0">
            <a:spAutoFit/>
          </a:bodyPr>
          <a:lstStyle/>
          <a:p>
            <a:r>
              <a:rPr lang="en-US" altLang="zh-CN" sz="4400" dirty="0">
                <a:latin typeface="+mn-ea"/>
              </a:rPr>
              <a:t>Combine and prediction</a:t>
            </a:r>
          </a:p>
          <a:p>
            <a:r>
              <a:rPr lang="en-US" altLang="zh-CN" sz="2800" dirty="0">
                <a:latin typeface="+mn-ea"/>
              </a:rPr>
              <a:t>Eyes prediction</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pic>
        <p:nvPicPr>
          <p:cNvPr id="3" name="图片 2" descr="copy0"/>
          <p:cNvPicPr>
            <a:picLocks noChangeAspect="1"/>
          </p:cNvPicPr>
          <p:nvPr/>
        </p:nvPicPr>
        <p:blipFill>
          <a:blip r:embed="rId3"/>
          <a:stretch>
            <a:fillRect/>
          </a:stretch>
        </p:blipFill>
        <p:spPr>
          <a:xfrm>
            <a:off x="8240484" y="4975817"/>
            <a:ext cx="624840" cy="624840"/>
          </a:xfrm>
          <a:prstGeom prst="rect">
            <a:avLst/>
          </a:prstGeom>
        </p:spPr>
      </p:pic>
      <p:pic>
        <p:nvPicPr>
          <p:cNvPr id="10" name="图片 9" descr="copy1"/>
          <p:cNvPicPr>
            <a:picLocks noChangeAspect="1"/>
          </p:cNvPicPr>
          <p:nvPr/>
        </p:nvPicPr>
        <p:blipFill>
          <a:blip r:embed="rId3"/>
          <a:stretch>
            <a:fillRect/>
          </a:stretch>
        </p:blipFill>
        <p:spPr>
          <a:xfrm>
            <a:off x="9403434" y="4975817"/>
            <a:ext cx="629920" cy="629920"/>
          </a:xfrm>
          <a:prstGeom prst="rect">
            <a:avLst/>
          </a:prstGeom>
        </p:spPr>
      </p:pic>
      <p:sp>
        <p:nvSpPr>
          <p:cNvPr id="12" name="文本框 11">
            <a:extLst>
              <a:ext uri="{FF2B5EF4-FFF2-40B4-BE49-F238E27FC236}">
                <a16:creationId xmlns:a16="http://schemas.microsoft.com/office/drawing/2014/main" id="{5221C2E9-25DE-3DD5-04DA-280738F6C4E1}"/>
              </a:ext>
            </a:extLst>
          </p:cNvPr>
          <p:cNvSpPr txBox="1"/>
          <p:nvPr/>
        </p:nvSpPr>
        <p:spPr>
          <a:xfrm>
            <a:off x="713740" y="1591935"/>
            <a:ext cx="1814920" cy="523220"/>
          </a:xfrm>
          <a:prstGeom prst="rect">
            <a:avLst/>
          </a:prstGeom>
          <a:noFill/>
        </p:spPr>
        <p:txBody>
          <a:bodyPr wrap="none" rtlCol="0">
            <a:spAutoFit/>
          </a:bodyPr>
          <a:lstStyle/>
          <a:p>
            <a:r>
              <a:rPr lang="en-US" altLang="zh-CN" sz="2800" b="1" dirty="0">
                <a:latin typeface="+mn-ea"/>
              </a:rPr>
              <a:t>Example:</a:t>
            </a:r>
          </a:p>
        </p:txBody>
      </p:sp>
      <p:grpSp>
        <p:nvGrpSpPr>
          <p:cNvPr id="13" name="组合 12">
            <a:extLst>
              <a:ext uri="{FF2B5EF4-FFF2-40B4-BE49-F238E27FC236}">
                <a16:creationId xmlns:a16="http://schemas.microsoft.com/office/drawing/2014/main" id="{90E50DB8-9CAA-95A6-155F-F123FB7C5FFE}"/>
              </a:ext>
            </a:extLst>
          </p:cNvPr>
          <p:cNvGrpSpPr/>
          <p:nvPr/>
        </p:nvGrpSpPr>
        <p:grpSpPr>
          <a:xfrm>
            <a:off x="1265058" y="4958711"/>
            <a:ext cx="1985955" cy="596530"/>
            <a:chOff x="7704510" y="5157999"/>
            <a:chExt cx="2777286" cy="762718"/>
          </a:xfrm>
        </p:grpSpPr>
        <p:sp>
          <p:nvSpPr>
            <p:cNvPr id="14" name="文本框 13">
              <a:extLst>
                <a:ext uri="{FF2B5EF4-FFF2-40B4-BE49-F238E27FC236}">
                  <a16:creationId xmlns:a16="http://schemas.microsoft.com/office/drawing/2014/main" id="{633C9EE6-766A-5368-B84B-9581B4D34ACA}"/>
                </a:ext>
              </a:extLst>
            </p:cNvPr>
            <p:cNvSpPr txBox="1"/>
            <p:nvPr/>
          </p:nvSpPr>
          <p:spPr>
            <a:xfrm>
              <a:off x="8325266" y="5251734"/>
              <a:ext cx="1535772" cy="668983"/>
            </a:xfrm>
            <a:prstGeom prst="rect">
              <a:avLst/>
            </a:prstGeom>
            <a:noFill/>
          </p:spPr>
          <p:txBody>
            <a:bodyPr wrap="square" rtlCol="0">
              <a:spAutoFit/>
            </a:bodyPr>
            <a:lstStyle/>
            <a:p>
              <a:pPr algn="l"/>
              <a:r>
                <a:rPr lang="en-US" sz="2800" dirty="0">
                  <a:latin typeface="+mn-ea"/>
                </a:rPr>
                <a:t>Input</a:t>
              </a:r>
            </a:p>
          </p:txBody>
        </p:sp>
        <p:sp>
          <p:nvSpPr>
            <p:cNvPr id="15" name="Round Same Side Corner Rectangle 154">
              <a:extLst>
                <a:ext uri="{FF2B5EF4-FFF2-40B4-BE49-F238E27FC236}">
                  <a16:creationId xmlns:a16="http://schemas.microsoft.com/office/drawing/2014/main" id="{E213B324-9814-8A38-99AE-41CB40068D9A}"/>
                </a:ext>
              </a:extLst>
            </p:cNvPr>
            <p:cNvSpPr/>
            <p:nvPr/>
          </p:nvSpPr>
          <p:spPr>
            <a:xfrm>
              <a:off x="7704510" y="5157999"/>
              <a:ext cx="2777286"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latin typeface="+mn-ea"/>
              </a:endParaRPr>
            </a:p>
          </p:txBody>
        </p:sp>
      </p:grpSp>
      <p:sp>
        <p:nvSpPr>
          <p:cNvPr id="17" name="Freeform 7">
            <a:extLst>
              <a:ext uri="{FF2B5EF4-FFF2-40B4-BE49-F238E27FC236}">
                <a16:creationId xmlns:a16="http://schemas.microsoft.com/office/drawing/2014/main" id="{28F9C7DA-599A-6BA3-CEA3-993A78DBDC0F}"/>
              </a:ext>
            </a:extLst>
          </p:cNvPr>
          <p:cNvSpPr/>
          <p:nvPr/>
        </p:nvSpPr>
        <p:spPr>
          <a:xfrm>
            <a:off x="3839387" y="4940334"/>
            <a:ext cx="3224350" cy="633285"/>
          </a:xfrm>
          <a:custGeom>
            <a:avLst/>
            <a:gdLst>
              <a:gd name="connsiteX0" fmla="*/ 0 w 2596355"/>
              <a:gd name="connsiteY0" fmla="*/ 0 h 532518"/>
              <a:gd name="connsiteX1" fmla="*/ 2330096 w 2596355"/>
              <a:gd name="connsiteY1" fmla="*/ 0 h 532518"/>
              <a:gd name="connsiteX2" fmla="*/ 2596355 w 2596355"/>
              <a:gd name="connsiteY2" fmla="*/ 266259 h 532518"/>
              <a:gd name="connsiteX3" fmla="*/ 2330096 w 2596355"/>
              <a:gd name="connsiteY3" fmla="*/ 532518 h 532518"/>
              <a:gd name="connsiteX4" fmla="*/ 0 w 2596355"/>
              <a:gd name="connsiteY4" fmla="*/ 532518 h 532518"/>
              <a:gd name="connsiteX5" fmla="*/ 266259 w 2596355"/>
              <a:gd name="connsiteY5" fmla="*/ 266259 h 532518"/>
              <a:gd name="connsiteX6" fmla="*/ 0 w 2596355"/>
              <a:gd name="connsiteY6" fmla="*/ 0 h 53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55" h="532518">
                <a:moveTo>
                  <a:pt x="0" y="0"/>
                </a:moveTo>
                <a:lnTo>
                  <a:pt x="2330096" y="0"/>
                </a:lnTo>
                <a:lnTo>
                  <a:pt x="2596355" y="266259"/>
                </a:lnTo>
                <a:lnTo>
                  <a:pt x="2330096" y="532518"/>
                </a:lnTo>
                <a:lnTo>
                  <a:pt x="0" y="532518"/>
                </a:lnTo>
                <a:lnTo>
                  <a:pt x="266259" y="266259"/>
                </a:lnTo>
                <a:lnTo>
                  <a:pt x="0" y="0"/>
                </a:lnTo>
                <a:close/>
              </a:path>
            </a:pathLst>
          </a:custGeom>
          <a:solidFill>
            <a:srgbClr val="60606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ko-KR" sz="2400" dirty="0">
                <a:solidFill>
                  <a:schemeClr val="bg1"/>
                </a:solidFill>
                <a:latin typeface="+mn-ea"/>
              </a:rPr>
              <a:t>Eyes Recognition</a:t>
            </a:r>
          </a:p>
        </p:txBody>
      </p:sp>
      <p:grpSp>
        <p:nvGrpSpPr>
          <p:cNvPr id="18" name="组合 17">
            <a:extLst>
              <a:ext uri="{FF2B5EF4-FFF2-40B4-BE49-F238E27FC236}">
                <a16:creationId xmlns:a16="http://schemas.microsoft.com/office/drawing/2014/main" id="{09B88573-96EC-D0E1-16C5-D12F6632DC3B}"/>
              </a:ext>
            </a:extLst>
          </p:cNvPr>
          <p:cNvGrpSpPr/>
          <p:nvPr/>
        </p:nvGrpSpPr>
        <p:grpSpPr>
          <a:xfrm>
            <a:off x="7738477" y="5618135"/>
            <a:ext cx="2904713" cy="1027418"/>
            <a:chOff x="7704510" y="5157999"/>
            <a:chExt cx="2777286" cy="1313648"/>
          </a:xfrm>
        </p:grpSpPr>
        <p:sp>
          <p:nvSpPr>
            <p:cNvPr id="19" name="文本框 18">
              <a:extLst>
                <a:ext uri="{FF2B5EF4-FFF2-40B4-BE49-F238E27FC236}">
                  <a16:creationId xmlns:a16="http://schemas.microsoft.com/office/drawing/2014/main" id="{57DA97E9-F7F7-C260-2B65-590C85E0A1F2}"/>
                </a:ext>
              </a:extLst>
            </p:cNvPr>
            <p:cNvSpPr txBox="1"/>
            <p:nvPr/>
          </p:nvSpPr>
          <p:spPr>
            <a:xfrm>
              <a:off x="8325266" y="5251734"/>
              <a:ext cx="1535772" cy="1219913"/>
            </a:xfrm>
            <a:prstGeom prst="rect">
              <a:avLst/>
            </a:prstGeom>
            <a:noFill/>
          </p:spPr>
          <p:txBody>
            <a:bodyPr wrap="square" rtlCol="0">
              <a:spAutoFit/>
            </a:bodyPr>
            <a:lstStyle/>
            <a:p>
              <a:pPr algn="l"/>
              <a:r>
                <a:rPr lang="en-US" sz="2800" dirty="0">
                  <a:latin typeface="+mn-ea"/>
                </a:rPr>
                <a:t>Output</a:t>
              </a:r>
            </a:p>
          </p:txBody>
        </p:sp>
        <p:sp>
          <p:nvSpPr>
            <p:cNvPr id="20" name="Round Same Side Corner Rectangle 154">
              <a:extLst>
                <a:ext uri="{FF2B5EF4-FFF2-40B4-BE49-F238E27FC236}">
                  <a16:creationId xmlns:a16="http://schemas.microsoft.com/office/drawing/2014/main" id="{8736F4AA-91EB-5900-B384-D816A8C0CC1B}"/>
                </a:ext>
              </a:extLst>
            </p:cNvPr>
            <p:cNvSpPr/>
            <p:nvPr/>
          </p:nvSpPr>
          <p:spPr>
            <a:xfrm>
              <a:off x="7704510" y="5157999"/>
              <a:ext cx="2777286" cy="762718"/>
            </a:xfrm>
            <a:prstGeom prst="round2SameRect">
              <a:avLst/>
            </a:prstGeom>
            <a:noFill/>
            <a:ln w="28575">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rgbClr val="606060"/>
                </a:solidFill>
                <a:latin typeface="+mn-ea"/>
              </a:endParaRPr>
            </a:p>
          </p:txBody>
        </p:sp>
      </p:grpSp>
      <p:sp>
        <p:nvSpPr>
          <p:cNvPr id="23" name="文本框 22">
            <a:extLst>
              <a:ext uri="{FF2B5EF4-FFF2-40B4-BE49-F238E27FC236}">
                <a16:creationId xmlns:a16="http://schemas.microsoft.com/office/drawing/2014/main" id="{EE533C76-4669-D4FB-EB1A-83233BBACCDB}"/>
              </a:ext>
            </a:extLst>
          </p:cNvPr>
          <p:cNvSpPr txBox="1"/>
          <p:nvPr/>
        </p:nvSpPr>
        <p:spPr>
          <a:xfrm>
            <a:off x="2533634" y="6227063"/>
            <a:ext cx="5529462" cy="461665"/>
          </a:xfrm>
          <a:prstGeom prst="rect">
            <a:avLst/>
          </a:prstGeom>
          <a:noFill/>
        </p:spPr>
        <p:txBody>
          <a:bodyPr wrap="none" rtlCol="0">
            <a:spAutoFit/>
          </a:bodyPr>
          <a:lstStyle/>
          <a:p>
            <a:r>
              <a:rPr lang="en-US" altLang="zh-CN" sz="2400" dirty="0">
                <a:latin typeface="+mn-ea"/>
              </a:rPr>
              <a:t>Model prediction: closed eyes= True</a:t>
            </a:r>
          </a:p>
        </p:txBody>
      </p:sp>
      <p:pic>
        <p:nvPicPr>
          <p:cNvPr id="21" name="图片 20">
            <a:extLst>
              <a:ext uri="{FF2B5EF4-FFF2-40B4-BE49-F238E27FC236}">
                <a16:creationId xmlns:a16="http://schemas.microsoft.com/office/drawing/2014/main" id="{6AEC90CC-E185-3AD2-67BF-EFD76BA0E450}"/>
              </a:ext>
            </a:extLst>
          </p:cNvPr>
          <p:cNvPicPr/>
          <p:nvPr/>
        </p:nvPicPr>
        <p:blipFill>
          <a:blip r:embed="rId4"/>
          <a:stretch>
            <a:fillRect/>
          </a:stretch>
        </p:blipFill>
        <p:spPr>
          <a:xfrm>
            <a:off x="6096000" y="1917666"/>
            <a:ext cx="5281279" cy="3088680"/>
          </a:xfrm>
          <a:prstGeom prst="rect">
            <a:avLst/>
          </a:prstGeom>
          <a:noFill/>
          <a:ln w="9525">
            <a:noFill/>
          </a:ln>
        </p:spPr>
      </p:pic>
      <p:pic>
        <p:nvPicPr>
          <p:cNvPr id="22" name="图片 21">
            <a:extLst>
              <a:ext uri="{FF2B5EF4-FFF2-40B4-BE49-F238E27FC236}">
                <a16:creationId xmlns:a16="http://schemas.microsoft.com/office/drawing/2014/main" id="{7CEDE411-BCAC-9C4E-8A52-5571C3506707}"/>
              </a:ext>
            </a:extLst>
          </p:cNvPr>
          <p:cNvPicPr/>
          <p:nvPr/>
        </p:nvPicPr>
        <p:blipFill>
          <a:blip r:embed="rId5"/>
          <a:stretch>
            <a:fillRect/>
          </a:stretch>
        </p:blipFill>
        <p:spPr>
          <a:xfrm>
            <a:off x="-68734" y="1998754"/>
            <a:ext cx="5162325" cy="2923302"/>
          </a:xfrm>
          <a:prstGeom prst="rect">
            <a:avLst/>
          </a:prstGeom>
          <a:noFill/>
          <a:ln w="9525">
            <a:noFill/>
          </a:ln>
        </p:spPr>
      </p:pic>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14192" y="179526"/>
            <a:ext cx="2470144" cy="769441"/>
          </a:xfrm>
          <a:prstGeom prst="rect">
            <a:avLst/>
          </a:prstGeom>
          <a:noFill/>
        </p:spPr>
        <p:txBody>
          <a:bodyPr wrap="square" rtlCol="0">
            <a:spAutoFit/>
          </a:bodyPr>
          <a:lstStyle/>
          <a:p>
            <a:r>
              <a:rPr lang="en-US" altLang="zh-CN" sz="4400" dirty="0">
                <a:latin typeface="+mj-lt"/>
                <a:ea typeface="+mj-ea"/>
                <a:cs typeface="+mj-cs"/>
              </a:rPr>
              <a:t>Purpose</a:t>
            </a:r>
            <a:endParaRPr lang="zh-CN" altLang="en-US" sz="4400" dirty="0">
              <a:latin typeface="+mj-lt"/>
              <a:ea typeface="+mj-ea"/>
              <a:cs typeface="+mj-cs"/>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a:extLst>
              <a:ext uri="{FF2B5EF4-FFF2-40B4-BE49-F238E27FC236}">
                <a16:creationId xmlns:a16="http://schemas.microsoft.com/office/drawing/2014/main" id="{FE8A9934-58A7-9E43-97AD-3E3057AA0071}"/>
              </a:ext>
            </a:extLst>
          </p:cNvPr>
          <p:cNvSpPr txBox="1"/>
          <p:nvPr/>
        </p:nvSpPr>
        <p:spPr>
          <a:xfrm>
            <a:off x="578285" y="1565754"/>
            <a:ext cx="11035430" cy="3244093"/>
          </a:xfrm>
          <a:prstGeom prst="rect">
            <a:avLst/>
          </a:prstGeom>
          <a:noFill/>
        </p:spPr>
        <p:txBody>
          <a:bodyPr wrap="square" rtlCol="0">
            <a:spAutoFit/>
          </a:bodyPr>
          <a:lstStyle/>
          <a:p>
            <a:pPr>
              <a:lnSpc>
                <a:spcPct val="150000"/>
              </a:lnSpc>
            </a:pPr>
            <a:r>
              <a:rPr kumimoji="1" lang="en" altLang="zh-CN" sz="2800" dirty="0"/>
              <a:t>In order to reduce accidents caused by distracted behavior and drowsy driving, our project is</a:t>
            </a:r>
            <a:r>
              <a:rPr kumimoji="1" lang="zh-CN" altLang="en-US" sz="2800" dirty="0"/>
              <a:t> </a:t>
            </a:r>
            <a:r>
              <a:rPr kumimoji="1" lang="en-US" altLang="zh-CN" sz="2800" dirty="0"/>
              <a:t>to </a:t>
            </a:r>
            <a:r>
              <a:rPr kumimoji="1" lang="en" altLang="zh-CN" sz="2800" dirty="0"/>
              <a:t>establish models to identify these two aspects of behaviors</a:t>
            </a:r>
            <a:r>
              <a:rPr kumimoji="1" lang="zh-CN" altLang="en-US" sz="2800" dirty="0"/>
              <a:t> </a:t>
            </a:r>
            <a:r>
              <a:rPr kumimoji="1" lang="en-US" altLang="zh-CN" sz="2800" dirty="0"/>
              <a:t>accurately</a:t>
            </a:r>
            <a:r>
              <a:rPr kumimoji="1" lang="en" altLang="zh-CN" sz="2800" dirty="0"/>
              <a:t>. When the situations are detected, we can remind the driver to reduce the occurrence of accidents.</a:t>
            </a:r>
            <a:endParaRPr kumimoji="1" lang="zh-CN" altLang="en-US" sz="2800" dirty="0"/>
          </a:p>
        </p:txBody>
      </p:sp>
    </p:spTree>
    <p:extLst>
      <p:ext uri="{BB962C8B-B14F-4D97-AF65-F5344CB8AC3E}">
        <p14:creationId xmlns:p14="http://schemas.microsoft.com/office/powerpoint/2010/main" val="2934818371"/>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9259600" cy="1200329"/>
          </a:xfrm>
          <a:prstGeom prst="rect">
            <a:avLst/>
          </a:prstGeom>
          <a:noFill/>
        </p:spPr>
        <p:txBody>
          <a:bodyPr wrap="square" rtlCol="0">
            <a:spAutoFit/>
          </a:bodyPr>
          <a:lstStyle/>
          <a:p>
            <a:r>
              <a:rPr lang="en-US" altLang="zh-CN" sz="4400" dirty="0">
                <a:latin typeface="+mn-ea"/>
              </a:rPr>
              <a:t>Combine and prediction</a:t>
            </a:r>
          </a:p>
          <a:p>
            <a:r>
              <a:rPr lang="en-US" altLang="zh-CN" sz="2800" dirty="0">
                <a:latin typeface="+mn-ea"/>
              </a:rPr>
              <a:t>Conditions</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6" name="文本框 5"/>
          <p:cNvSpPr txBox="1"/>
          <p:nvPr/>
        </p:nvSpPr>
        <p:spPr>
          <a:xfrm>
            <a:off x="713740" y="1864062"/>
            <a:ext cx="4676967" cy="1261884"/>
          </a:xfrm>
          <a:prstGeom prst="rect">
            <a:avLst/>
          </a:prstGeom>
          <a:noFill/>
        </p:spPr>
        <p:txBody>
          <a:bodyPr wrap="square" rtlCol="0">
            <a:spAutoFit/>
          </a:bodyPr>
          <a:lstStyle/>
          <a:p>
            <a:pPr algn="l"/>
            <a:r>
              <a:rPr lang="en-US" altLang="zh-CN" sz="2800" b="1" dirty="0">
                <a:latin typeface="+mn-ea"/>
              </a:rPr>
              <a:t>Drowsy conditions</a:t>
            </a:r>
          </a:p>
          <a:p>
            <a:pPr algn="l"/>
            <a:r>
              <a:rPr lang="en-US" altLang="zh-CN" sz="2400" dirty="0">
                <a:latin typeface="+mn-ea"/>
              </a:rPr>
              <a:t>In a picture of five consecutive frames of a video</a:t>
            </a:r>
          </a:p>
        </p:txBody>
      </p:sp>
      <p:sp>
        <p:nvSpPr>
          <p:cNvPr id="11" name="文本框 10"/>
          <p:cNvSpPr txBox="1"/>
          <p:nvPr/>
        </p:nvSpPr>
        <p:spPr>
          <a:xfrm>
            <a:off x="2715531" y="4910759"/>
            <a:ext cx="6505756" cy="1384995"/>
          </a:xfrm>
          <a:prstGeom prst="rect">
            <a:avLst/>
          </a:prstGeom>
          <a:noFill/>
        </p:spPr>
        <p:txBody>
          <a:bodyPr wrap="none" rtlCol="0">
            <a:spAutoFit/>
          </a:bodyPr>
          <a:lstStyle/>
          <a:p>
            <a:pPr algn="ctr"/>
            <a:r>
              <a:rPr lang="zh-CN" altLang="en-US" sz="2800" dirty="0">
                <a:latin typeface="+mn-ea"/>
              </a:rPr>
              <a:t>3 frames of pictures with eyes closed</a:t>
            </a:r>
          </a:p>
          <a:p>
            <a:pPr algn="ctr"/>
            <a:r>
              <a:rPr lang="en-US" altLang="zh-CN" sz="2800" dirty="0">
                <a:latin typeface="+mn-ea"/>
              </a:rPr>
              <a:t>and</a:t>
            </a:r>
          </a:p>
          <a:p>
            <a:pPr algn="ctr"/>
            <a:r>
              <a:rPr lang="en-US" altLang="zh-CN" sz="2800" dirty="0">
                <a:latin typeface="+mn-ea"/>
              </a:rPr>
              <a:t>This person is yawning</a:t>
            </a:r>
          </a:p>
        </p:txBody>
      </p:sp>
      <p:sp>
        <p:nvSpPr>
          <p:cNvPr id="10" name="Rounded Rectangle 23">
            <a:extLst>
              <a:ext uri="{FF2B5EF4-FFF2-40B4-BE49-F238E27FC236}">
                <a16:creationId xmlns:a16="http://schemas.microsoft.com/office/drawing/2014/main" id="{A5D0EDE0-599B-B35B-4A7E-AA32622F3D08}"/>
              </a:ext>
            </a:extLst>
          </p:cNvPr>
          <p:cNvSpPr/>
          <p:nvPr/>
        </p:nvSpPr>
        <p:spPr>
          <a:xfrm>
            <a:off x="2529461" y="4910759"/>
            <a:ext cx="6877896" cy="1398335"/>
          </a:xfrm>
          <a:prstGeom prst="roundRect">
            <a:avLst/>
          </a:prstGeom>
          <a:noFill/>
          <a:ln>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altLang="zh-CN" sz="2400" dirty="0">
              <a:solidFill>
                <a:schemeClr val="tx1"/>
              </a:solidFill>
              <a:latin typeface="+mn-ea"/>
              <a:cs typeface="+mn-ea"/>
              <a:sym typeface="+mn-lt"/>
            </a:endParaRPr>
          </a:p>
        </p:txBody>
      </p:sp>
      <p:pic>
        <p:nvPicPr>
          <p:cNvPr id="12" name="图片 11">
            <a:extLst>
              <a:ext uri="{FF2B5EF4-FFF2-40B4-BE49-F238E27FC236}">
                <a16:creationId xmlns:a16="http://schemas.microsoft.com/office/drawing/2014/main" id="{3D15CE49-EFA9-7620-3270-157E83E76AE6}"/>
              </a:ext>
            </a:extLst>
          </p:cNvPr>
          <p:cNvPicPr>
            <a:picLocks noChangeAspect="1"/>
          </p:cNvPicPr>
          <p:nvPr/>
        </p:nvPicPr>
        <p:blipFill>
          <a:blip r:embed="rId3"/>
          <a:stretch>
            <a:fillRect/>
          </a:stretch>
        </p:blipFill>
        <p:spPr>
          <a:xfrm>
            <a:off x="5343540" y="1187298"/>
            <a:ext cx="5951232" cy="3555820"/>
          </a:xfrm>
          <a:prstGeom prst="rect">
            <a:avLst/>
          </a:prstGeom>
        </p:spPr>
      </p:pic>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11130930" cy="1200329"/>
          </a:xfrm>
          <a:prstGeom prst="rect">
            <a:avLst/>
          </a:prstGeom>
          <a:noFill/>
        </p:spPr>
        <p:txBody>
          <a:bodyPr wrap="square" rtlCol="0">
            <a:spAutoFit/>
          </a:bodyPr>
          <a:lstStyle/>
          <a:p>
            <a:r>
              <a:rPr lang="en-US" altLang="zh-CN" sz="4400" dirty="0">
                <a:latin typeface="+mn-ea"/>
              </a:rPr>
              <a:t>Combine and prediction</a:t>
            </a:r>
          </a:p>
          <a:p>
            <a:r>
              <a:rPr lang="en-US" altLang="zh-CN" sz="2800" dirty="0">
                <a:latin typeface="+mn-ea"/>
              </a:rPr>
              <a:t>Combine</a:t>
            </a: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11" name="文本框 10">
            <a:extLst>
              <a:ext uri="{FF2B5EF4-FFF2-40B4-BE49-F238E27FC236}">
                <a16:creationId xmlns:a16="http://schemas.microsoft.com/office/drawing/2014/main" id="{3DD42D21-7CAD-3AAA-06C5-69A34DBF2F6B}"/>
              </a:ext>
            </a:extLst>
          </p:cNvPr>
          <p:cNvSpPr txBox="1"/>
          <p:nvPr/>
        </p:nvSpPr>
        <p:spPr>
          <a:xfrm>
            <a:off x="713740" y="1561009"/>
            <a:ext cx="6097772" cy="461665"/>
          </a:xfrm>
          <a:prstGeom prst="rect">
            <a:avLst/>
          </a:prstGeom>
          <a:noFill/>
        </p:spPr>
        <p:txBody>
          <a:bodyPr wrap="square">
            <a:spAutoFit/>
          </a:bodyPr>
          <a:lstStyle/>
          <a:p>
            <a:r>
              <a:rPr lang="en-US" altLang="zh-CN" sz="2400" dirty="0">
                <a:latin typeface="+mn-ea"/>
              </a:rPr>
              <a:t>Test set</a:t>
            </a:r>
          </a:p>
        </p:txBody>
      </p:sp>
      <p:pic>
        <p:nvPicPr>
          <p:cNvPr id="12" name="图片 11">
            <a:extLst>
              <a:ext uri="{FF2B5EF4-FFF2-40B4-BE49-F238E27FC236}">
                <a16:creationId xmlns:a16="http://schemas.microsoft.com/office/drawing/2014/main" id="{7A0669A0-A33F-904B-8DD9-36B0E02FE0F1}"/>
              </a:ext>
            </a:extLst>
          </p:cNvPr>
          <p:cNvPicPr>
            <a:picLocks noChangeAspect="1"/>
          </p:cNvPicPr>
          <p:nvPr/>
        </p:nvPicPr>
        <p:blipFill rotWithShape="1">
          <a:blip r:embed="rId5"/>
          <a:srcRect r="3830"/>
          <a:stretch/>
        </p:blipFill>
        <p:spPr>
          <a:xfrm>
            <a:off x="6235065" y="1184910"/>
            <a:ext cx="5229225" cy="5349875"/>
          </a:xfrm>
          <a:prstGeom prst="rect">
            <a:avLst/>
          </a:prstGeom>
        </p:spPr>
      </p:pic>
      <p:pic>
        <p:nvPicPr>
          <p:cNvPr id="3" name="1652864785936405.mp4" descr="1652864785936405.mp4">
            <a:hlinkClick r:id="" action="ppaction://media"/>
            <a:extLst>
              <a:ext uri="{FF2B5EF4-FFF2-40B4-BE49-F238E27FC236}">
                <a16:creationId xmlns:a16="http://schemas.microsoft.com/office/drawing/2014/main" id="{54678B9E-9CC7-E341-9B1C-88054B293E4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25459" y="2314587"/>
            <a:ext cx="5229226" cy="3006805"/>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7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3740" y="360680"/>
            <a:ext cx="8727972" cy="769441"/>
          </a:xfrm>
          <a:prstGeom prst="rect">
            <a:avLst/>
          </a:prstGeom>
          <a:noFill/>
        </p:spPr>
        <p:txBody>
          <a:bodyPr wrap="square" rtlCol="0">
            <a:spAutoFit/>
          </a:bodyPr>
          <a:lstStyle/>
          <a:p>
            <a:r>
              <a:rPr lang="en-US" altLang="zh-CN" sz="4400" dirty="0">
                <a:latin typeface="+mn-ea"/>
              </a:rPr>
              <a:t>Test Result</a:t>
            </a:r>
            <a:endParaRPr lang="en-US" altLang="zh-CN" sz="2800" dirty="0">
              <a:latin typeface="+mn-ea"/>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pic>
        <p:nvPicPr>
          <p:cNvPr id="6" name="图片 5">
            <a:extLst>
              <a:ext uri="{FF2B5EF4-FFF2-40B4-BE49-F238E27FC236}">
                <a16:creationId xmlns:a16="http://schemas.microsoft.com/office/drawing/2014/main" id="{E7E7D938-8403-E132-751B-CA513C94FBA7}"/>
              </a:ext>
            </a:extLst>
          </p:cNvPr>
          <p:cNvPicPr>
            <a:picLocks noChangeAspect="1"/>
          </p:cNvPicPr>
          <p:nvPr/>
        </p:nvPicPr>
        <p:blipFill>
          <a:blip r:embed="rId3"/>
          <a:stretch>
            <a:fillRect/>
          </a:stretch>
        </p:blipFill>
        <p:spPr>
          <a:xfrm>
            <a:off x="396500" y="1491628"/>
            <a:ext cx="5207325" cy="3420613"/>
          </a:xfrm>
          <a:prstGeom prst="rect">
            <a:avLst/>
          </a:prstGeom>
        </p:spPr>
      </p:pic>
      <p:sp>
        <p:nvSpPr>
          <p:cNvPr id="10" name="Rounded Rectangle 23">
            <a:extLst>
              <a:ext uri="{FF2B5EF4-FFF2-40B4-BE49-F238E27FC236}">
                <a16:creationId xmlns:a16="http://schemas.microsoft.com/office/drawing/2014/main" id="{DFA201F2-4262-314F-E537-631DB541F357}"/>
              </a:ext>
            </a:extLst>
          </p:cNvPr>
          <p:cNvSpPr/>
          <p:nvPr/>
        </p:nvSpPr>
        <p:spPr>
          <a:xfrm>
            <a:off x="1426543" y="4912241"/>
            <a:ext cx="3475067" cy="935666"/>
          </a:xfrm>
          <a:prstGeom prst="roundRect">
            <a:avLst/>
          </a:prstGeom>
          <a:noFill/>
          <a:ln>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en-US" altLang="zh-CN" sz="2400" dirty="0">
                <a:solidFill>
                  <a:srgbClr val="FF0000"/>
                </a:solidFill>
                <a:latin typeface="+mn-ea"/>
                <a:cs typeface="+mn-ea"/>
                <a:sym typeface="+mn-lt"/>
              </a:rPr>
              <a:t>Red: Drowsiness</a:t>
            </a:r>
          </a:p>
          <a:p>
            <a:pPr algn="ctr" rtl="1"/>
            <a:r>
              <a:rPr lang="en-US" altLang="zh-CN" sz="2400" dirty="0">
                <a:solidFill>
                  <a:srgbClr val="0070C0"/>
                </a:solidFill>
                <a:latin typeface="+mn-ea"/>
                <a:cs typeface="+mn-ea"/>
                <a:sym typeface="+mn-lt"/>
              </a:rPr>
              <a:t>Blue: Not Drowsiness</a:t>
            </a:r>
          </a:p>
        </p:txBody>
      </p:sp>
      <p:pic>
        <p:nvPicPr>
          <p:cNvPr id="8" name="图片 7">
            <a:extLst>
              <a:ext uri="{FF2B5EF4-FFF2-40B4-BE49-F238E27FC236}">
                <a16:creationId xmlns:a16="http://schemas.microsoft.com/office/drawing/2014/main" id="{C3A2168A-FC0C-0719-4665-A7E4954F2D86}"/>
              </a:ext>
            </a:extLst>
          </p:cNvPr>
          <p:cNvPicPr>
            <a:picLocks noChangeAspect="1"/>
          </p:cNvPicPr>
          <p:nvPr/>
        </p:nvPicPr>
        <p:blipFill>
          <a:blip r:embed="rId4"/>
          <a:stretch>
            <a:fillRect/>
          </a:stretch>
        </p:blipFill>
        <p:spPr>
          <a:xfrm>
            <a:off x="6096000" y="1491628"/>
            <a:ext cx="4961768" cy="3420613"/>
          </a:xfrm>
          <a:prstGeom prst="rect">
            <a:avLst/>
          </a:prstGeom>
        </p:spPr>
      </p:pic>
      <p:sp>
        <p:nvSpPr>
          <p:cNvPr id="11" name="Rounded Rectangle 23">
            <a:extLst>
              <a:ext uri="{FF2B5EF4-FFF2-40B4-BE49-F238E27FC236}">
                <a16:creationId xmlns:a16="http://schemas.microsoft.com/office/drawing/2014/main" id="{6D849E84-7B63-AED8-73A9-9843CBE327EE}"/>
              </a:ext>
            </a:extLst>
          </p:cNvPr>
          <p:cNvSpPr/>
          <p:nvPr/>
        </p:nvSpPr>
        <p:spPr>
          <a:xfrm>
            <a:off x="6555421" y="4915785"/>
            <a:ext cx="4142302" cy="935666"/>
          </a:xfrm>
          <a:prstGeom prst="roundRect">
            <a:avLst/>
          </a:prstGeom>
          <a:noFill/>
          <a:ln>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en-US" altLang="zh-CN" sz="2400" dirty="0">
                <a:solidFill>
                  <a:schemeClr val="tx1"/>
                </a:solidFill>
                <a:latin typeface="+mn-ea"/>
                <a:cs typeface="+mn-ea"/>
                <a:sym typeface="+mn-lt"/>
              </a:rPr>
              <a:t>predict accuracy</a:t>
            </a:r>
            <a:r>
              <a:rPr lang="zh-CN" altLang="en-US" sz="2400" dirty="0">
                <a:solidFill>
                  <a:schemeClr val="tx1"/>
                </a:solidFill>
                <a:latin typeface="+mn-ea"/>
                <a:cs typeface="+mn-ea"/>
                <a:sym typeface="+mn-lt"/>
              </a:rPr>
              <a:t>： </a:t>
            </a:r>
            <a:r>
              <a:rPr lang="en-US" altLang="zh-CN" sz="2400" dirty="0">
                <a:solidFill>
                  <a:schemeClr val="tx1"/>
                </a:solidFill>
                <a:latin typeface="+mn-ea"/>
                <a:cs typeface="+mn-ea"/>
                <a:sym typeface="+mn-lt"/>
              </a:rPr>
              <a:t>86.6%</a:t>
            </a:r>
          </a:p>
          <a:p>
            <a:pPr algn="ctr" rtl="1"/>
            <a:r>
              <a:rPr lang="en-US" altLang="zh-CN" sz="2400" dirty="0">
                <a:solidFill>
                  <a:schemeClr val="tx1"/>
                </a:solidFill>
                <a:latin typeface="+mn-ea"/>
                <a:cs typeface="+mn-ea"/>
                <a:sym typeface="+mn-lt"/>
              </a:rPr>
              <a:t>recall</a:t>
            </a:r>
            <a:r>
              <a:rPr lang="zh-CN" altLang="en-US" sz="2400" dirty="0">
                <a:solidFill>
                  <a:schemeClr val="tx1"/>
                </a:solidFill>
                <a:latin typeface="+mn-ea"/>
                <a:cs typeface="+mn-ea"/>
                <a:sym typeface="+mn-lt"/>
              </a:rPr>
              <a:t>：</a:t>
            </a:r>
            <a:r>
              <a:rPr lang="en-US" altLang="zh-CN" sz="2400" dirty="0">
                <a:solidFill>
                  <a:schemeClr val="tx1"/>
                </a:solidFill>
                <a:latin typeface="+mn-ea"/>
                <a:cs typeface="+mn-ea"/>
                <a:sym typeface="+mn-lt"/>
              </a:rPr>
              <a:t>91.7%</a:t>
            </a: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176243" y="4401904"/>
            <a:ext cx="3839515" cy="645160"/>
          </a:xfrm>
          <a:prstGeom prst="rect">
            <a:avLst/>
          </a:prstGeom>
          <a:noFill/>
        </p:spPr>
        <p:txBody>
          <a:bodyPr wrap="square" rtlCol="0">
            <a:spAutoFit/>
          </a:bodyPr>
          <a:lstStyle/>
          <a:p>
            <a:pPr algn="ctr"/>
            <a:r>
              <a:rPr lang="en-US" altLang="zh-CN" sz="3600" dirty="0"/>
              <a:t>Conclusion</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822510" y="1508763"/>
            <a:ext cx="9679424" cy="3840474"/>
          </a:xfrm>
          <a:prstGeom prst="rect">
            <a:avLst/>
          </a:prstGeom>
        </p:spPr>
      </p:pic>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flipH="1">
            <a:off x="6335086" y="1508763"/>
            <a:ext cx="9679424" cy="3840474"/>
          </a:xfrm>
          <a:prstGeom prst="rect">
            <a:avLst/>
          </a:prstGeom>
        </p:spPr>
      </p:pic>
      <p:grpSp>
        <p:nvGrpSpPr>
          <p:cNvPr id="15" name="组合 14"/>
          <p:cNvGrpSpPr/>
          <p:nvPr/>
        </p:nvGrpSpPr>
        <p:grpSpPr>
          <a:xfrm>
            <a:off x="5274368" y="2014188"/>
            <a:ext cx="1643268" cy="1866298"/>
            <a:chOff x="5245632" y="1981551"/>
            <a:chExt cx="1700739" cy="1931571"/>
          </a:xfrm>
        </p:grpSpPr>
        <p:sp>
          <p:nvSpPr>
            <p:cNvPr id="12" name="矩形 11"/>
            <p:cNvSpPr/>
            <p:nvPr/>
          </p:nvSpPr>
          <p:spPr>
            <a:xfrm rot="2700000">
              <a:off x="5245632" y="2212384"/>
              <a:ext cx="1700738" cy="1700738"/>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rot="2700000">
              <a:off x="5245633" y="1981551"/>
              <a:ext cx="1700738" cy="1700738"/>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5095462" y="2624172"/>
            <a:ext cx="2001078" cy="645160"/>
          </a:xfrm>
          <a:prstGeom prst="rect">
            <a:avLst/>
          </a:prstGeom>
          <a:noFill/>
        </p:spPr>
        <p:txBody>
          <a:bodyPr wrap="square" rtlCol="0">
            <a:spAutoFit/>
          </a:bodyPr>
          <a:lstStyle/>
          <a:p>
            <a:pPr algn="ctr"/>
            <a:r>
              <a:rPr lang="en-US" altLang="zh-CN" sz="3600" dirty="0"/>
              <a:t>Part 04</a:t>
            </a:r>
            <a:endParaRPr lang="zh-CN" altLang="en-US" sz="3600" dirty="0"/>
          </a:p>
        </p:txBody>
      </p:sp>
      <p:cxnSp>
        <p:nvCxnSpPr>
          <p:cNvPr id="16" name="PA_直接连接符 25"/>
          <p:cNvCxnSpPr/>
          <p:nvPr>
            <p:custDataLst>
              <p:tags r:id="rId1"/>
            </p:custDataLst>
          </p:nvPr>
        </p:nvCxnSpPr>
        <p:spPr>
          <a:xfrm>
            <a:off x="5803137" y="3301334"/>
            <a:ext cx="585727" cy="0"/>
          </a:xfrm>
          <a:prstGeom prst="line">
            <a:avLst/>
          </a:prstGeom>
          <a:ln w="19050">
            <a:solidFill>
              <a:srgbClr val="60606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61183" y="219390"/>
            <a:ext cx="8727972" cy="769441"/>
          </a:xfrm>
          <a:prstGeom prst="rect">
            <a:avLst/>
          </a:prstGeom>
          <a:noFill/>
        </p:spPr>
        <p:txBody>
          <a:bodyPr wrap="square" rtlCol="0">
            <a:spAutoFit/>
          </a:bodyPr>
          <a:lstStyle/>
          <a:p>
            <a:r>
              <a:rPr lang="en-US" altLang="zh-CN" sz="4400" dirty="0">
                <a:latin typeface="+mn-ea"/>
              </a:rPr>
              <a:t>Conclusion</a:t>
            </a:r>
            <a:endParaRPr lang="en-US" altLang="zh-CN" sz="2800" dirty="0">
              <a:latin typeface="+mn-ea"/>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10" name="Rounded Rectangle 23">
            <a:extLst>
              <a:ext uri="{FF2B5EF4-FFF2-40B4-BE49-F238E27FC236}">
                <a16:creationId xmlns:a16="http://schemas.microsoft.com/office/drawing/2014/main" id="{DFA201F2-4262-314F-E537-631DB541F357}"/>
              </a:ext>
            </a:extLst>
          </p:cNvPr>
          <p:cNvSpPr/>
          <p:nvPr/>
        </p:nvSpPr>
        <p:spPr>
          <a:xfrm>
            <a:off x="939452" y="3825876"/>
            <a:ext cx="3949633" cy="2031013"/>
          </a:xfrm>
          <a:prstGeom prst="roundRect">
            <a:avLst/>
          </a:prstGeom>
          <a:noFill/>
          <a:ln>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en-US" altLang="zh-CN" sz="2400" dirty="0">
                <a:solidFill>
                  <a:srgbClr val="FF0000"/>
                </a:solidFill>
                <a:latin typeface="+mn-ea"/>
                <a:cs typeface="+mn-ea"/>
                <a:sym typeface="+mn-lt"/>
              </a:rPr>
              <a:t>SVM</a:t>
            </a:r>
          </a:p>
          <a:p>
            <a:pPr algn="ctr" rtl="1"/>
            <a:r>
              <a:rPr lang="en-US" altLang="zh-CN" sz="2400" dirty="0">
                <a:solidFill>
                  <a:srgbClr val="FF0000"/>
                </a:solidFill>
                <a:sym typeface="Arial" panose="020B0604020202020204" pitchFamily="34" charset="0"/>
              </a:rPr>
              <a:t>Multilayer stacking CNN</a:t>
            </a:r>
          </a:p>
          <a:p>
            <a:pPr algn="ctr" rtl="1"/>
            <a:r>
              <a:rPr lang="en-US" altLang="zh-CN" sz="2400" dirty="0">
                <a:solidFill>
                  <a:srgbClr val="FF0000"/>
                </a:solidFill>
                <a:sym typeface="Arial" panose="020B0604020202020204" pitchFamily="34" charset="0"/>
              </a:rPr>
              <a:t> </a:t>
            </a:r>
            <a:endParaRPr lang="en-US" altLang="zh-CN" sz="2400" dirty="0">
              <a:solidFill>
                <a:srgbClr val="FF0000"/>
              </a:solidFill>
              <a:latin typeface="+mn-ea"/>
              <a:cs typeface="+mn-ea"/>
              <a:sym typeface="+mn-lt"/>
            </a:endParaRPr>
          </a:p>
          <a:p>
            <a:pPr algn="ctr" rtl="1"/>
            <a:r>
              <a:rPr lang="en-US" altLang="zh-CN" sz="2400" dirty="0">
                <a:solidFill>
                  <a:srgbClr val="FF0000"/>
                </a:solidFill>
                <a:latin typeface="+mn-ea"/>
                <a:cs typeface="+mn-ea"/>
                <a:sym typeface="+mn-lt"/>
              </a:rPr>
              <a:t>Accuracy: 99%</a:t>
            </a:r>
          </a:p>
          <a:p>
            <a:pPr algn="ctr" rtl="1"/>
            <a:r>
              <a:rPr lang="en-US" altLang="zh-CN" sz="2400" dirty="0">
                <a:solidFill>
                  <a:srgbClr val="FF0000"/>
                </a:solidFill>
                <a:latin typeface="+mn-ea"/>
                <a:cs typeface="+mn-ea"/>
                <a:sym typeface="+mn-lt"/>
              </a:rPr>
              <a:t>Precision: 99%</a:t>
            </a:r>
          </a:p>
        </p:txBody>
      </p:sp>
      <p:sp>
        <p:nvSpPr>
          <p:cNvPr id="11" name="Rounded Rectangle 23">
            <a:extLst>
              <a:ext uri="{FF2B5EF4-FFF2-40B4-BE49-F238E27FC236}">
                <a16:creationId xmlns:a16="http://schemas.microsoft.com/office/drawing/2014/main" id="{6D849E84-7B63-AED8-73A9-9843CBE327EE}"/>
              </a:ext>
            </a:extLst>
          </p:cNvPr>
          <p:cNvSpPr/>
          <p:nvPr/>
        </p:nvSpPr>
        <p:spPr>
          <a:xfrm>
            <a:off x="6375748" y="3820438"/>
            <a:ext cx="4321975" cy="2031013"/>
          </a:xfrm>
          <a:prstGeom prst="roundRect">
            <a:avLst/>
          </a:prstGeom>
          <a:noFill/>
          <a:ln>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en-US" altLang="zh-CN" sz="2400" dirty="0">
                <a:solidFill>
                  <a:srgbClr val="FF0000"/>
                </a:solidFill>
                <a:latin typeface="+mn-ea"/>
                <a:cs typeface="+mn-ea"/>
                <a:sym typeface="+mn-lt"/>
              </a:rPr>
              <a:t>Combine with MobileNet and Ensemble Model</a:t>
            </a:r>
          </a:p>
          <a:p>
            <a:pPr algn="ctr" rtl="1"/>
            <a:r>
              <a:rPr lang="en-US" altLang="zh-CN" sz="2400" dirty="0">
                <a:solidFill>
                  <a:srgbClr val="FF0000"/>
                </a:solidFill>
                <a:latin typeface="+mn-ea"/>
                <a:cs typeface="+mn-ea"/>
                <a:sym typeface="+mn-lt"/>
              </a:rPr>
              <a:t> </a:t>
            </a:r>
          </a:p>
          <a:p>
            <a:pPr algn="ctr" rtl="1"/>
            <a:r>
              <a:rPr lang="en-US" altLang="zh-CN" sz="2400" dirty="0">
                <a:solidFill>
                  <a:srgbClr val="FF0000"/>
                </a:solidFill>
                <a:latin typeface="+mn-ea"/>
                <a:cs typeface="+mn-ea"/>
                <a:sym typeface="+mn-lt"/>
              </a:rPr>
              <a:t>Accuracy: 86.6%</a:t>
            </a:r>
          </a:p>
          <a:p>
            <a:pPr algn="ctr" rtl="1"/>
            <a:r>
              <a:rPr lang="en-US" altLang="zh-CN" sz="2400" dirty="0">
                <a:solidFill>
                  <a:srgbClr val="FF0000"/>
                </a:solidFill>
                <a:latin typeface="+mn-ea"/>
                <a:cs typeface="+mn-ea"/>
                <a:sym typeface="+mn-lt"/>
              </a:rPr>
              <a:t>Recall: 91.7%</a:t>
            </a:r>
          </a:p>
        </p:txBody>
      </p:sp>
      <p:sp>
        <p:nvSpPr>
          <p:cNvPr id="3" name="文本框 2">
            <a:extLst>
              <a:ext uri="{FF2B5EF4-FFF2-40B4-BE49-F238E27FC236}">
                <a16:creationId xmlns:a16="http://schemas.microsoft.com/office/drawing/2014/main" id="{4F7EEFC4-0EDB-744B-B7EA-DF629D578E3C}"/>
              </a:ext>
            </a:extLst>
          </p:cNvPr>
          <p:cNvSpPr txBox="1"/>
          <p:nvPr/>
        </p:nvSpPr>
        <p:spPr>
          <a:xfrm>
            <a:off x="939452" y="1575550"/>
            <a:ext cx="4229863" cy="1077218"/>
          </a:xfrm>
          <a:prstGeom prst="rect">
            <a:avLst/>
          </a:prstGeom>
          <a:noFill/>
        </p:spPr>
        <p:txBody>
          <a:bodyPr wrap="square" rtlCol="0">
            <a:spAutoFit/>
          </a:bodyPr>
          <a:lstStyle/>
          <a:p>
            <a:pPr algn="ctr"/>
            <a:r>
              <a:rPr kumimoji="1" lang="en-US" altLang="zh-CN" sz="3200" dirty="0"/>
              <a:t>Detection of Distracted Behaviors</a:t>
            </a:r>
          </a:p>
        </p:txBody>
      </p:sp>
      <p:sp>
        <p:nvSpPr>
          <p:cNvPr id="9" name="下箭头 8">
            <a:extLst>
              <a:ext uri="{FF2B5EF4-FFF2-40B4-BE49-F238E27FC236}">
                <a16:creationId xmlns:a16="http://schemas.microsoft.com/office/drawing/2014/main" id="{C8A23865-2F10-694E-8040-8E2C4A5A9778}"/>
              </a:ext>
            </a:extLst>
          </p:cNvPr>
          <p:cNvSpPr/>
          <p:nvPr/>
        </p:nvSpPr>
        <p:spPr>
          <a:xfrm>
            <a:off x="2738903" y="2851418"/>
            <a:ext cx="350729" cy="65135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12" name="文本框 11">
            <a:extLst>
              <a:ext uri="{FF2B5EF4-FFF2-40B4-BE49-F238E27FC236}">
                <a16:creationId xmlns:a16="http://schemas.microsoft.com/office/drawing/2014/main" id="{3BEA1D9C-3965-BA4F-B04F-6EAD6BA99890}"/>
              </a:ext>
            </a:extLst>
          </p:cNvPr>
          <p:cNvSpPr txBox="1"/>
          <p:nvPr/>
        </p:nvSpPr>
        <p:spPr>
          <a:xfrm>
            <a:off x="6726719" y="1575550"/>
            <a:ext cx="3682652" cy="1077218"/>
          </a:xfrm>
          <a:prstGeom prst="rect">
            <a:avLst/>
          </a:prstGeom>
          <a:noFill/>
        </p:spPr>
        <p:txBody>
          <a:bodyPr wrap="square" rtlCol="0">
            <a:spAutoFit/>
          </a:bodyPr>
          <a:lstStyle/>
          <a:p>
            <a:pPr algn="ctr"/>
            <a:r>
              <a:rPr kumimoji="1" lang="en-US" altLang="zh-CN" sz="3200" dirty="0"/>
              <a:t>Detection of</a:t>
            </a:r>
          </a:p>
          <a:p>
            <a:pPr algn="ctr"/>
            <a:r>
              <a:rPr kumimoji="1" lang="en-US" altLang="zh-CN" sz="3200" dirty="0"/>
              <a:t>Drowsy Driving</a:t>
            </a:r>
          </a:p>
        </p:txBody>
      </p:sp>
      <p:sp>
        <p:nvSpPr>
          <p:cNvPr id="14" name="下箭头 13">
            <a:extLst>
              <a:ext uri="{FF2B5EF4-FFF2-40B4-BE49-F238E27FC236}">
                <a16:creationId xmlns:a16="http://schemas.microsoft.com/office/drawing/2014/main" id="{A67B186B-D4DE-6D42-B18D-C2BFD0BA8BD6}"/>
              </a:ext>
            </a:extLst>
          </p:cNvPr>
          <p:cNvSpPr/>
          <p:nvPr/>
        </p:nvSpPr>
        <p:spPr>
          <a:xfrm>
            <a:off x="8568045" y="2851417"/>
            <a:ext cx="350729" cy="65135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5202240"/>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76370" y="167157"/>
            <a:ext cx="5788025" cy="769441"/>
          </a:xfrm>
          <a:prstGeom prst="rect">
            <a:avLst/>
          </a:prstGeom>
          <a:noFill/>
        </p:spPr>
        <p:txBody>
          <a:bodyPr wrap="square" rtlCol="0">
            <a:spAutoFit/>
          </a:bodyPr>
          <a:lstStyle/>
          <a:p>
            <a:r>
              <a:rPr lang="en-US" altLang="zh-CN" sz="4400" dirty="0">
                <a:latin typeface="+mj-lt"/>
                <a:ea typeface="+mj-ea"/>
                <a:cs typeface="+mj-cs"/>
                <a:sym typeface="+mn-ea"/>
              </a:rPr>
              <a:t>References</a:t>
            </a:r>
            <a:endParaRPr lang="en-US" altLang="en-GB" sz="4400" dirty="0">
              <a:latin typeface="+mj-lt"/>
              <a:ea typeface="+mj-ea"/>
              <a:cs typeface="+mj-cs"/>
              <a:sym typeface="+mn-ea"/>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a:extLst>
              <a:ext uri="{FF2B5EF4-FFF2-40B4-BE49-F238E27FC236}">
                <a16:creationId xmlns:a16="http://schemas.microsoft.com/office/drawing/2014/main" id="{8CE59C2C-BB95-424C-8AB5-8CB8A503388F}"/>
              </a:ext>
            </a:extLst>
          </p:cNvPr>
          <p:cNvSpPr txBox="1"/>
          <p:nvPr/>
        </p:nvSpPr>
        <p:spPr>
          <a:xfrm>
            <a:off x="776370" y="1331021"/>
            <a:ext cx="9457394" cy="4195957"/>
          </a:xfrm>
          <a:prstGeom prst="rect">
            <a:avLst/>
          </a:prstGeom>
          <a:noFill/>
        </p:spPr>
        <p:txBody>
          <a:bodyPr wrap="square" rtlCol="0">
            <a:spAutoFit/>
          </a:bodyPr>
          <a:lstStyle/>
          <a:p>
            <a:pPr>
              <a:lnSpc>
                <a:spcPct val="150000"/>
              </a:lnSpc>
            </a:pPr>
            <a:r>
              <a:rPr lang="en" altLang="zh-CN" dirty="0"/>
              <a:t>1. C. Huang, X. Wang, J. Cao, S. Wang and Y. Zhang, "HCF: A Hybrid CNN Framework for Behavior Detection of Distracted Drivers," in IEEE Access, vol. 8, pp. 109335-109349, 2020, </a:t>
            </a:r>
            <a:r>
              <a:rPr lang="en" altLang="zh-CN" dirty="0" err="1"/>
              <a:t>doi</a:t>
            </a:r>
            <a:r>
              <a:rPr lang="en" altLang="zh-CN" dirty="0"/>
              <a:t>: 10.1109/ACCESS.2020.3001159.</a:t>
            </a:r>
          </a:p>
          <a:p>
            <a:pPr>
              <a:lnSpc>
                <a:spcPct val="150000"/>
              </a:lnSpc>
            </a:pPr>
            <a:endParaRPr lang="en" altLang="zh-CN" dirty="0"/>
          </a:p>
          <a:p>
            <a:pPr>
              <a:lnSpc>
                <a:spcPct val="150000"/>
              </a:lnSpc>
            </a:pPr>
            <a:r>
              <a:rPr lang="en" altLang="zh-CN" dirty="0"/>
              <a:t>2. </a:t>
            </a:r>
            <a:r>
              <a:rPr lang="en" altLang="zh-CN" dirty="0" err="1"/>
              <a:t>Dalal</a:t>
            </a:r>
            <a:r>
              <a:rPr lang="en" altLang="zh-CN" dirty="0"/>
              <a:t>, N. , &amp;  </a:t>
            </a:r>
            <a:r>
              <a:rPr lang="en" altLang="zh-CN" dirty="0" err="1"/>
              <a:t>Triggs</a:t>
            </a:r>
            <a:r>
              <a:rPr lang="en" altLang="zh-CN" dirty="0"/>
              <a:t>, B. . (2005). Histograms of Oriented Gradients for Human Detection. IEEE Computer Society Conference on Computer Vision &amp; Pattern Recognition. IEEE</a:t>
            </a:r>
          </a:p>
          <a:p>
            <a:pPr>
              <a:lnSpc>
                <a:spcPct val="150000"/>
              </a:lnSpc>
            </a:pPr>
            <a:endParaRPr lang="en" altLang="zh-CN" dirty="0"/>
          </a:p>
          <a:p>
            <a:pPr>
              <a:lnSpc>
                <a:spcPct val="150000"/>
              </a:lnSpc>
            </a:pPr>
            <a:r>
              <a:rPr lang="en" altLang="zh-CN" dirty="0"/>
              <a:t>3. Howard, A. G., Zhu, M., Chen, B., </a:t>
            </a:r>
            <a:r>
              <a:rPr lang="en" altLang="zh-CN" dirty="0" err="1"/>
              <a:t>Kalenichenko</a:t>
            </a:r>
            <a:r>
              <a:rPr lang="en" altLang="zh-CN" dirty="0"/>
              <a:t>, D., Wang, W., </a:t>
            </a:r>
            <a:r>
              <a:rPr lang="en" altLang="zh-CN" dirty="0" err="1"/>
              <a:t>Weyand</a:t>
            </a:r>
            <a:r>
              <a:rPr lang="en" altLang="zh-CN" dirty="0"/>
              <a:t>, T., ... &amp; Adam, H. (2017). </a:t>
            </a:r>
            <a:r>
              <a:rPr lang="en" altLang="zh-CN" dirty="0" err="1"/>
              <a:t>Mobilenets</a:t>
            </a:r>
            <a:r>
              <a:rPr lang="en" altLang="zh-CN" dirty="0"/>
              <a:t>: Efficient convolutional neural networks for mobile vision applications. </a:t>
            </a:r>
            <a:r>
              <a:rPr lang="en" altLang="zh-CN" dirty="0" err="1"/>
              <a:t>arXiv</a:t>
            </a:r>
            <a:r>
              <a:rPr lang="en" altLang="zh-CN" dirty="0"/>
              <a:t> preprint arXiv:1704.04861.</a:t>
            </a:r>
          </a:p>
        </p:txBody>
      </p:sp>
    </p:spTree>
    <p:extLst>
      <p:ext uri="{BB962C8B-B14F-4D97-AF65-F5344CB8AC3E}">
        <p14:creationId xmlns:p14="http://schemas.microsoft.com/office/powerpoint/2010/main" val="142292608"/>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76370" y="167157"/>
            <a:ext cx="5788025" cy="769441"/>
          </a:xfrm>
          <a:prstGeom prst="rect">
            <a:avLst/>
          </a:prstGeom>
          <a:noFill/>
        </p:spPr>
        <p:txBody>
          <a:bodyPr wrap="square" rtlCol="0">
            <a:spAutoFit/>
          </a:bodyPr>
          <a:lstStyle/>
          <a:p>
            <a:r>
              <a:rPr lang="en-US" altLang="zh-CN" sz="4400" dirty="0">
                <a:latin typeface="+mj-lt"/>
                <a:ea typeface="+mj-ea"/>
                <a:cs typeface="+mj-cs"/>
                <a:sym typeface="+mn-ea"/>
              </a:rPr>
              <a:t>References</a:t>
            </a:r>
            <a:endParaRPr lang="en-US" altLang="en-GB" sz="4400" dirty="0">
              <a:latin typeface="+mj-lt"/>
              <a:ea typeface="+mj-ea"/>
              <a:cs typeface="+mj-cs"/>
              <a:sym typeface="+mn-ea"/>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a:extLst>
              <a:ext uri="{FF2B5EF4-FFF2-40B4-BE49-F238E27FC236}">
                <a16:creationId xmlns:a16="http://schemas.microsoft.com/office/drawing/2014/main" id="{8CE59C2C-BB95-424C-8AB5-8CB8A503388F}"/>
              </a:ext>
            </a:extLst>
          </p:cNvPr>
          <p:cNvSpPr txBox="1"/>
          <p:nvPr/>
        </p:nvSpPr>
        <p:spPr>
          <a:xfrm>
            <a:off x="776370" y="946270"/>
            <a:ext cx="9457394" cy="6047809"/>
          </a:xfrm>
          <a:prstGeom prst="rect">
            <a:avLst/>
          </a:prstGeom>
          <a:noFill/>
        </p:spPr>
        <p:txBody>
          <a:bodyPr wrap="square" rtlCol="0">
            <a:spAutoFit/>
          </a:bodyPr>
          <a:lstStyle/>
          <a:p>
            <a:pPr>
              <a:lnSpc>
                <a:spcPct val="150000"/>
              </a:lnSpc>
            </a:pPr>
            <a:r>
              <a:rPr lang="en" altLang="zh-CN" dirty="0"/>
              <a:t>4. T. </a:t>
            </a:r>
            <a:r>
              <a:rPr lang="en" altLang="zh-CN" dirty="0" err="1"/>
              <a:t>Danisman</a:t>
            </a:r>
            <a:r>
              <a:rPr lang="en" altLang="zh-CN" dirty="0"/>
              <a:t>, I. M. </a:t>
            </a:r>
            <a:r>
              <a:rPr lang="en" altLang="zh-CN" dirty="0" err="1"/>
              <a:t>Bilasco</a:t>
            </a:r>
            <a:r>
              <a:rPr lang="en" altLang="zh-CN" dirty="0"/>
              <a:t>, C. </a:t>
            </a:r>
            <a:r>
              <a:rPr lang="en" altLang="zh-CN" dirty="0" err="1"/>
              <a:t>Djeraba</a:t>
            </a:r>
            <a:r>
              <a:rPr lang="en" altLang="zh-CN" dirty="0"/>
              <a:t> and N. </a:t>
            </a:r>
            <a:r>
              <a:rPr lang="en" altLang="zh-CN" dirty="0" err="1"/>
              <a:t>Ihaddadene</a:t>
            </a:r>
            <a:r>
              <a:rPr lang="en" altLang="zh-CN" dirty="0"/>
              <a:t>, "Drowsy driver detection system using eye blink patterns," 2010 International Conference on Machine and Web Intelligence, 2010, pp. 230-233, </a:t>
            </a:r>
            <a:r>
              <a:rPr lang="en" altLang="zh-CN" dirty="0" err="1"/>
              <a:t>doi</a:t>
            </a:r>
            <a:r>
              <a:rPr lang="en" altLang="zh-CN" dirty="0"/>
              <a:t>: 10.1109/ICMWI.2010.5648121.</a:t>
            </a:r>
          </a:p>
          <a:p>
            <a:pPr>
              <a:lnSpc>
                <a:spcPct val="150000"/>
              </a:lnSpc>
            </a:pPr>
            <a:endParaRPr lang="en" altLang="zh-CN" dirty="0"/>
          </a:p>
          <a:p>
            <a:pPr>
              <a:lnSpc>
                <a:spcPct val="150000"/>
              </a:lnSpc>
            </a:pPr>
            <a:r>
              <a:rPr lang="en" altLang="zh-CN" dirty="0"/>
              <a:t>5. Wang JJ, Wang YK, Zhang F, Zhang SW, Dai Y, Yu XD. Real-Time Detection for Eye Closure Feature of Fatigue Driving Based on CNN and SVM. Computer Systems and Applications, 2021, 30(6): 118-126(in Chinese).http://</a:t>
            </a:r>
            <a:r>
              <a:rPr lang="en" altLang="zh-CN" dirty="0" err="1"/>
              <a:t>www.c</a:t>
            </a:r>
            <a:r>
              <a:rPr lang="en" altLang="zh-CN" dirty="0"/>
              <a:t>-s-</a:t>
            </a:r>
            <a:r>
              <a:rPr lang="en" altLang="zh-CN" dirty="0" err="1"/>
              <a:t>a.org.cn</a:t>
            </a:r>
            <a:r>
              <a:rPr lang="en" altLang="zh-CN" dirty="0"/>
              <a:t>/1003-3254/7968.html.</a:t>
            </a:r>
          </a:p>
          <a:p>
            <a:pPr>
              <a:lnSpc>
                <a:spcPct val="150000"/>
              </a:lnSpc>
            </a:pPr>
            <a:endParaRPr lang="en" altLang="zh-CN" dirty="0"/>
          </a:p>
          <a:p>
            <a:pPr>
              <a:lnSpc>
                <a:spcPct val="150000"/>
              </a:lnSpc>
            </a:pPr>
            <a:r>
              <a:rPr lang="en" altLang="zh-CN" dirty="0"/>
              <a:t>6. Z. </a:t>
            </a:r>
            <a:r>
              <a:rPr lang="en" altLang="zh-CN" dirty="0" err="1"/>
              <a:t>Jie</a:t>
            </a:r>
            <a:r>
              <a:rPr lang="en" altLang="zh-CN" dirty="0"/>
              <a:t>, M. Mahmoud, Q. Stafford-Fraser, P. Robinson, E. Dias and L. </a:t>
            </a:r>
            <a:r>
              <a:rPr lang="en" altLang="zh-CN" dirty="0" err="1"/>
              <a:t>Skrypchuk</a:t>
            </a:r>
            <a:r>
              <a:rPr lang="en" altLang="zh-CN" dirty="0"/>
              <a:t>, "Analysis of Yawning </a:t>
            </a:r>
            <a:r>
              <a:rPr lang="en" altLang="zh-CN" dirty="0" err="1"/>
              <a:t>Behaviour</a:t>
            </a:r>
            <a:r>
              <a:rPr lang="en" altLang="zh-CN" dirty="0"/>
              <a:t> in Spontaneous Expressions of Drowsy Drivers," 2018 13th IEEE International Conference on Automatic Face &amp; Gesture Recognition (FG 2018), 2018, pp. 571-576, </a:t>
            </a:r>
            <a:r>
              <a:rPr lang="en" altLang="zh-CN" dirty="0" err="1"/>
              <a:t>doi</a:t>
            </a:r>
            <a:r>
              <a:rPr lang="en" altLang="zh-CN" dirty="0"/>
              <a:t>: 10.1109/FG.2018.00091.</a:t>
            </a:r>
          </a:p>
          <a:p>
            <a:pPr marL="342900" indent="-342900">
              <a:buFontTx/>
              <a:buAutoNum type="arabicPeriod"/>
            </a:pPr>
            <a:endParaRPr lang="en" altLang="zh-CN" dirty="0"/>
          </a:p>
          <a:p>
            <a:pPr marL="342900" indent="-342900">
              <a:buAutoNum type="arabicPeriod"/>
            </a:pPr>
            <a:endParaRPr kumimoji="1" lang="zh-CN" altLang="en-US" dirty="0"/>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699803" y="4347938"/>
            <a:ext cx="4792393" cy="1200329"/>
          </a:xfrm>
          <a:prstGeom prst="rect">
            <a:avLst/>
          </a:prstGeom>
          <a:noFill/>
        </p:spPr>
        <p:txBody>
          <a:bodyPr wrap="square" rtlCol="0">
            <a:spAutoFit/>
          </a:bodyPr>
          <a:lstStyle/>
          <a:p>
            <a:pPr algn="ctr"/>
            <a:r>
              <a:rPr lang="en-US" altLang="zh-CN" sz="3600" dirty="0"/>
              <a:t>Detection</a:t>
            </a:r>
            <a:r>
              <a:rPr lang="zh-CN" altLang="en-US" sz="3600" dirty="0"/>
              <a:t> </a:t>
            </a:r>
            <a:r>
              <a:rPr lang="en-US" altLang="zh-CN" sz="3600" dirty="0"/>
              <a:t>of</a:t>
            </a:r>
            <a:r>
              <a:rPr lang="zh-CN" altLang="en-US" sz="3600" dirty="0"/>
              <a:t> </a:t>
            </a:r>
            <a:r>
              <a:rPr lang="en" altLang="zh-CN" sz="3600" dirty="0"/>
              <a:t>Distracted Behavior</a:t>
            </a:r>
            <a:endParaRPr lang="zh-CN" altLang="en-US" sz="3600"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822510" y="1508763"/>
            <a:ext cx="9679424" cy="3840474"/>
          </a:xfrm>
          <a:prstGeom prst="rect">
            <a:avLst/>
          </a:prstGeom>
        </p:spPr>
      </p:pic>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flipH="1">
            <a:off x="6335086" y="1508763"/>
            <a:ext cx="9679424" cy="3840474"/>
          </a:xfrm>
          <a:prstGeom prst="rect">
            <a:avLst/>
          </a:prstGeom>
        </p:spPr>
      </p:pic>
      <p:grpSp>
        <p:nvGrpSpPr>
          <p:cNvPr id="15" name="组合 14"/>
          <p:cNvGrpSpPr/>
          <p:nvPr/>
        </p:nvGrpSpPr>
        <p:grpSpPr>
          <a:xfrm>
            <a:off x="5274368" y="2014188"/>
            <a:ext cx="1643268" cy="1866298"/>
            <a:chOff x="5245632" y="1981551"/>
            <a:chExt cx="1700739" cy="1931571"/>
          </a:xfrm>
        </p:grpSpPr>
        <p:sp>
          <p:nvSpPr>
            <p:cNvPr id="12" name="矩形 11"/>
            <p:cNvSpPr/>
            <p:nvPr/>
          </p:nvSpPr>
          <p:spPr>
            <a:xfrm rot="2700000">
              <a:off x="5245632" y="2212384"/>
              <a:ext cx="1700738" cy="1700738"/>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rot="2700000">
              <a:off x="5245633" y="1981551"/>
              <a:ext cx="1700738" cy="1700738"/>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5095462" y="2624172"/>
            <a:ext cx="2001078" cy="646331"/>
          </a:xfrm>
          <a:prstGeom prst="rect">
            <a:avLst/>
          </a:prstGeom>
          <a:noFill/>
        </p:spPr>
        <p:txBody>
          <a:bodyPr wrap="square" rtlCol="0">
            <a:spAutoFit/>
          </a:bodyPr>
          <a:lstStyle/>
          <a:p>
            <a:pPr algn="ctr"/>
            <a:r>
              <a:rPr lang="en-US" altLang="zh-CN" sz="3600" dirty="0"/>
              <a:t>Part 02</a:t>
            </a:r>
            <a:endParaRPr lang="zh-CN" altLang="en-US" sz="3600" dirty="0"/>
          </a:p>
        </p:txBody>
      </p:sp>
      <p:cxnSp>
        <p:nvCxnSpPr>
          <p:cNvPr id="16" name="PA_直接连接符 25"/>
          <p:cNvCxnSpPr/>
          <p:nvPr>
            <p:custDataLst>
              <p:tags r:id="rId1"/>
            </p:custDataLst>
          </p:nvPr>
        </p:nvCxnSpPr>
        <p:spPr>
          <a:xfrm>
            <a:off x="5803137" y="3301334"/>
            <a:ext cx="585727" cy="0"/>
          </a:xfrm>
          <a:prstGeom prst="line">
            <a:avLst/>
          </a:prstGeom>
          <a:ln w="19050">
            <a:solidFill>
              <a:srgbClr val="606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109439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14192" y="219390"/>
            <a:ext cx="2470144" cy="769441"/>
          </a:xfrm>
          <a:prstGeom prst="rect">
            <a:avLst/>
          </a:prstGeom>
          <a:noFill/>
        </p:spPr>
        <p:txBody>
          <a:bodyPr wrap="square" rtlCol="0">
            <a:spAutoFit/>
          </a:bodyPr>
          <a:lstStyle/>
          <a:p>
            <a:r>
              <a:rPr lang="en-US" altLang="zh-CN" sz="4400" dirty="0">
                <a:latin typeface="+mj-lt"/>
                <a:ea typeface="+mj-ea"/>
                <a:cs typeface="+mj-cs"/>
              </a:rPr>
              <a:t>Dataset</a:t>
            </a:r>
            <a:endParaRPr lang="zh-CN" altLang="en-US" sz="4400" dirty="0">
              <a:latin typeface="+mj-lt"/>
              <a:ea typeface="+mj-ea"/>
              <a:cs typeface="+mj-cs"/>
            </a:endParaRPr>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a:extLst>
              <a:ext uri="{FF2B5EF4-FFF2-40B4-BE49-F238E27FC236}">
                <a16:creationId xmlns:a16="http://schemas.microsoft.com/office/drawing/2014/main" id="{FE8A9934-58A7-9E43-97AD-3E3057AA0071}"/>
              </a:ext>
            </a:extLst>
          </p:cNvPr>
          <p:cNvSpPr txBox="1"/>
          <p:nvPr/>
        </p:nvSpPr>
        <p:spPr>
          <a:xfrm>
            <a:off x="814192" y="2129424"/>
            <a:ext cx="10772383" cy="2217082"/>
          </a:xfrm>
          <a:prstGeom prst="rect">
            <a:avLst/>
          </a:prstGeom>
          <a:noFill/>
        </p:spPr>
        <p:txBody>
          <a:bodyPr wrap="square" rtlCol="0">
            <a:spAutoFit/>
          </a:bodyPr>
          <a:lstStyle/>
          <a:p>
            <a:pPr>
              <a:lnSpc>
                <a:spcPct val="150000"/>
              </a:lnSpc>
            </a:pPr>
            <a:r>
              <a:rPr kumimoji="1" lang="en" altLang="zh-CN" sz="3200" dirty="0"/>
              <a:t>Our dataset collects </a:t>
            </a:r>
            <a:r>
              <a:rPr kumimoji="1" lang="en-US" altLang="zh-CN" sz="3200" dirty="0"/>
              <a:t>8</a:t>
            </a:r>
            <a:r>
              <a:rPr kumimoji="1" lang="en" altLang="zh-CN" sz="3200" dirty="0"/>
              <a:t> states of drivers while driving, including safe driving and </a:t>
            </a:r>
            <a:r>
              <a:rPr kumimoji="1" lang="en-US" altLang="zh-CN" sz="3200" dirty="0"/>
              <a:t>7</a:t>
            </a:r>
            <a:r>
              <a:rPr kumimoji="1" lang="en" altLang="zh-CN" sz="3200" dirty="0"/>
              <a:t> different distraction behaviors, for a total of more than 20,000 images</a:t>
            </a:r>
            <a:r>
              <a:rPr kumimoji="1" lang="en-US" altLang="zh-CN" sz="3200" dirty="0"/>
              <a:t>.</a:t>
            </a:r>
            <a:endParaRPr kumimoji="1" lang="en" altLang="zh-CN" sz="3200" dirty="0"/>
          </a:p>
        </p:txBody>
      </p:sp>
    </p:spTree>
    <p:extLst>
      <p:ext uri="{BB962C8B-B14F-4D97-AF65-F5344CB8AC3E}">
        <p14:creationId xmlns:p14="http://schemas.microsoft.com/office/powerpoint/2010/main" val="655853793"/>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8607845" y="2376630"/>
            <a:ext cx="3091607" cy="165548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 altLang="zh-CN" sz="4000" dirty="0">
                <a:latin typeface="+mj-lt"/>
                <a:ea typeface="+mj-ea"/>
                <a:cs typeface="+mj-cs"/>
              </a:rPr>
              <a:t>C0 Safe Driving</a:t>
            </a:r>
            <a:endParaRPr lang="en-US" altLang="zh-CN" sz="4000" dirty="0">
              <a:latin typeface="+mj-lt"/>
              <a:ea typeface="+mj-ea"/>
              <a:cs typeface="+mj-cs"/>
            </a:endParaRPr>
          </a:p>
        </p:txBody>
      </p:sp>
      <p:pic>
        <p:nvPicPr>
          <p:cNvPr id="8" name="图片 7">
            <a:extLst>
              <a:ext uri="{FF2B5EF4-FFF2-40B4-BE49-F238E27FC236}">
                <a16:creationId xmlns:a16="http://schemas.microsoft.com/office/drawing/2014/main" id="{27AD1FB6-EB1E-DB45-91DA-C5ED62A02CEA}"/>
              </a:ext>
            </a:extLst>
          </p:cNvPr>
          <p:cNvPicPr>
            <a:picLocks noChangeAspect="1"/>
          </p:cNvPicPr>
          <p:nvPr/>
        </p:nvPicPr>
        <p:blipFill rotWithShape="1">
          <a:blip r:embed="rId2">
            <a:extLst>
              <a:ext uri="{28A0092B-C50C-407E-A947-70E740481C1C}">
                <a14:useLocalDpi xmlns:a14="http://schemas.microsoft.com/office/drawing/2010/main" val="0"/>
              </a:ext>
            </a:extLst>
          </a:blip>
          <a:srcRect l="5022"/>
          <a:stretch/>
        </p:blipFill>
        <p:spPr>
          <a:xfrm>
            <a:off x="20" y="431"/>
            <a:ext cx="8115280" cy="6408311"/>
          </a:xfrm>
          <a:prstGeom prst="rect">
            <a:avLst/>
          </a:prstGeom>
        </p:spPr>
      </p:pic>
      <p:sp>
        <p:nvSpPr>
          <p:cNvPr id="15" name="Rectangle 14">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913142093"/>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p:cNvSpPr txBox="1"/>
          <p:nvPr/>
        </p:nvSpPr>
        <p:spPr>
          <a:xfrm>
            <a:off x="8607845" y="2376844"/>
            <a:ext cx="3091607" cy="165548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altLang="zh-CN" sz="4000" dirty="0">
                <a:latin typeface="+mj-lt"/>
                <a:ea typeface="+mj-ea"/>
                <a:cs typeface="+mj-cs"/>
              </a:rPr>
              <a:t>C1 </a:t>
            </a:r>
          </a:p>
          <a:p>
            <a:pPr algn="ctr">
              <a:lnSpc>
                <a:spcPct val="90000"/>
              </a:lnSpc>
              <a:spcBef>
                <a:spcPct val="0"/>
              </a:spcBef>
              <a:spcAft>
                <a:spcPts val="600"/>
              </a:spcAft>
            </a:pPr>
            <a:r>
              <a:rPr lang="en-US" altLang="zh-CN" sz="4000" dirty="0">
                <a:latin typeface="+mj-lt"/>
                <a:ea typeface="+mj-ea"/>
                <a:cs typeface="+mj-cs"/>
              </a:rPr>
              <a:t>Texting</a:t>
            </a:r>
          </a:p>
        </p:txBody>
      </p:sp>
      <p:pic>
        <p:nvPicPr>
          <p:cNvPr id="9" name="图片 8" descr="汽车的人&#10;&#10;描述已自动生成">
            <a:extLst>
              <a:ext uri="{FF2B5EF4-FFF2-40B4-BE49-F238E27FC236}">
                <a16:creationId xmlns:a16="http://schemas.microsoft.com/office/drawing/2014/main" id="{625E9D0C-F95B-B847-A5AC-5C23375282CC}"/>
              </a:ext>
            </a:extLst>
          </p:cNvPr>
          <p:cNvPicPr>
            <a:picLocks noChangeAspect="1"/>
          </p:cNvPicPr>
          <p:nvPr/>
        </p:nvPicPr>
        <p:blipFill rotWithShape="1">
          <a:blip r:embed="rId3">
            <a:extLst>
              <a:ext uri="{28A0092B-C50C-407E-A947-70E740481C1C}">
                <a14:useLocalDpi xmlns:a14="http://schemas.microsoft.com/office/drawing/2010/main" val="0"/>
              </a:ext>
            </a:extLst>
          </a:blip>
          <a:srcRect l="5022"/>
          <a:stretch/>
        </p:blipFill>
        <p:spPr>
          <a:xfrm>
            <a:off x="20" y="431"/>
            <a:ext cx="8115280" cy="6408311"/>
          </a:xfrm>
          <a:prstGeom prst="rect">
            <a:avLst/>
          </a:prstGeom>
        </p:spPr>
      </p:pic>
      <p:sp>
        <p:nvSpPr>
          <p:cNvPr id="16" name="Rectangle 15">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组合 6"/>
          <p:cNvGrpSpPr/>
          <p:nvPr/>
        </p:nvGrpSpPr>
        <p:grpSpPr>
          <a:xfrm>
            <a:off x="209344" y="296914"/>
            <a:ext cx="374316" cy="527565"/>
            <a:chOff x="-8228" y="179448"/>
            <a:chExt cx="585724" cy="825526"/>
          </a:xfrm>
        </p:grpSpPr>
        <p:sp>
          <p:nvSpPr>
            <p:cNvPr id="4" name="矩形 3"/>
            <p:cNvSpPr/>
            <p:nvPr/>
          </p:nvSpPr>
          <p:spPr>
            <a:xfrm rot="2700000">
              <a:off x="-8228" y="419251"/>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8228" y="179448"/>
              <a:ext cx="585723" cy="585724"/>
            </a:xfrm>
            <a:prstGeom prst="rect">
              <a:avLst/>
            </a:prstGeom>
            <a:noFill/>
            <a:ln w="19050">
              <a:solidFill>
                <a:srgbClr val="606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095079890"/>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2.0.50727.5485"/>
  <p:tag name="AS_OS" val="Microsoft Windows NT 6.1.7601 Service Pack 1"/>
  <p:tag name="AS_RELEASE_DATE" val="2018.04.09"/>
  <p:tag name="AS_TITLE" val="Aspose.Slides for .NET 2.0"/>
  <p:tag name="AS_VERSION" val="18.4"/>
</p:tagLst>
</file>

<file path=ppt/tags/tag10.xml><?xml version="1.0" encoding="utf-8"?>
<p:tagLst xmlns:a="http://schemas.openxmlformats.org/drawingml/2006/main" xmlns:r="http://schemas.openxmlformats.org/officeDocument/2006/relationships" xmlns:p="http://schemas.openxmlformats.org/presentationml/2006/main">
  <p:tag name="KSO_WM_UNIT_TABLE_BEAUTIFY" val="smartTable{07fe3d76-bad0-42ac-adc7-348940e8e989}"/>
  <p:tag name="TABLE_ENDDRAG_ORIGIN_RECT" val="472*241"/>
  <p:tag name="TABLE_ENDDRAG_RECT" val="185*41*472*241"/>
</p:tagLst>
</file>

<file path=ppt/tags/tag11.xml><?xml version="1.0" encoding="utf-8"?>
<p:tagLst xmlns:a="http://schemas.openxmlformats.org/drawingml/2006/main" xmlns:r="http://schemas.openxmlformats.org/officeDocument/2006/relationships" xmlns:p="http://schemas.openxmlformats.org/presentationml/2006/main">
  <p:tag name="KSO_WM_UNIT_TABLE_BEAUTIFY" val="smartTable{07fe3d76-bad0-42ac-adc7-348940e8e989}"/>
  <p:tag name="TABLE_ENDDRAG_ORIGIN_RECT" val="472*241"/>
  <p:tag name="TABLE_ENDDRAG_RECT" val="185*41*472*241"/>
</p:tagLst>
</file>

<file path=ppt/tags/tag12.xml><?xml version="1.0" encoding="utf-8"?>
<p:tagLst xmlns:a="http://schemas.openxmlformats.org/drawingml/2006/main" xmlns:r="http://schemas.openxmlformats.org/officeDocument/2006/relationships" xmlns:p="http://schemas.openxmlformats.org/presentationml/2006/main">
  <p:tag name="KSO_WM_UNIT_TABLE_BEAUTIFY" val="smartTable{07fe3d76-bad0-42ac-adc7-348940e8e989}"/>
  <p:tag name="TABLE_ENDDRAG_ORIGIN_RECT" val="472*241"/>
  <p:tag name="TABLE_ENDDRAG_RECT" val="185*41*472*24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KSO_WM_UNIT_TABLE_BEAUTIFY" val="smartTable{07fe3d76-bad0-42ac-adc7-348940e8e989}"/>
  <p:tag name="TABLE_ENDDRAG_ORIGIN_RECT" val="472*241"/>
  <p:tag name="TABLE_ENDDRAG_RECT" val="185*41*472*24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Arial"/>
      </a:majorFont>
      <a:minorFont>
        <a:latin typeface="Arial"/>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810</TotalTime>
  <Words>1386</Words>
  <Application>Microsoft Macintosh PowerPoint</Application>
  <PresentationFormat>宽屏</PresentationFormat>
  <Paragraphs>353</Paragraphs>
  <Slides>56</Slides>
  <Notes>21</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56</vt:i4>
      </vt:variant>
    </vt:vector>
  </HeadingPairs>
  <TitlesOfParts>
    <vt:vector size="62" baseType="lpstr">
      <vt:lpstr>等线</vt:lpstr>
      <vt:lpstr>微软雅黑</vt:lpstr>
      <vt:lpstr>Arial</vt:lpstr>
      <vt:lpstr>Calibri</vt:lpstr>
      <vt:lpstr>Segoe UI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风云办公</Manager>
  <Company>上海剑姬网络科技有限公司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风云办公PPT模板</dc:title>
  <dc:creator>风云办公</dc:creator>
  <cp:keywords>风云办公</cp:keywords>
  <dc:description>风云办公 http://www.ppt118.com</dc:description>
  <cp:lastModifiedBy>A</cp:lastModifiedBy>
  <cp:revision>68</cp:revision>
  <dcterms:created xsi:type="dcterms:W3CDTF">2017-02-25T06:19:43Z</dcterms:created>
  <dcterms:modified xsi:type="dcterms:W3CDTF">2022-05-18T12:24:31Z</dcterms:modified>
</cp:coreProperties>
</file>

<file path=docProps/thumbnail.jpeg>
</file>